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88" r:id="rId1"/>
  </p:sldMasterIdLst>
  <p:notesMasterIdLst>
    <p:notesMasterId r:id="rId26"/>
  </p:notesMasterIdLst>
  <p:sldIdLst>
    <p:sldId id="256" r:id="rId2"/>
    <p:sldId id="269" r:id="rId3"/>
    <p:sldId id="272" r:id="rId4"/>
    <p:sldId id="277" r:id="rId5"/>
    <p:sldId id="275" r:id="rId6"/>
    <p:sldId id="276" r:id="rId7"/>
    <p:sldId id="283" r:id="rId8"/>
    <p:sldId id="257" r:id="rId9"/>
    <p:sldId id="258" r:id="rId10"/>
    <p:sldId id="273" r:id="rId11"/>
    <p:sldId id="262" r:id="rId12"/>
    <p:sldId id="279" r:id="rId13"/>
    <p:sldId id="282" r:id="rId14"/>
    <p:sldId id="260" r:id="rId15"/>
    <p:sldId id="263" r:id="rId16"/>
    <p:sldId id="270" r:id="rId17"/>
    <p:sldId id="261" r:id="rId18"/>
    <p:sldId id="281" r:id="rId19"/>
    <p:sldId id="264" r:id="rId20"/>
    <p:sldId id="284" r:id="rId21"/>
    <p:sldId id="285" r:id="rId22"/>
    <p:sldId id="286" r:id="rId23"/>
    <p:sldId id="287" r:id="rId24"/>
    <p:sldId id="28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1" d="100"/>
          <a:sy n="91" d="100"/>
        </p:scale>
        <p:origin x="370"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image" Target="../media/image6.jpeg"/><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E85-4DB6-893E-CE0CA4014DC8}"/>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E85-4DB6-893E-CE0CA4014DC8}"/>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E85-4DB6-893E-CE0CA4014DC8}"/>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7E85-4DB6-893E-CE0CA4014DC8}"/>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7E85-4DB6-893E-CE0CA4014DC8}"/>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7E85-4DB6-893E-CE0CA4014DC8}"/>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7E85-4DB6-893E-CE0CA4014DC8}"/>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7E85-4DB6-893E-CE0CA4014DC8}"/>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7E85-4DB6-893E-CE0CA4014DC8}"/>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7E85-4DB6-893E-CE0CA4014DC8}"/>
              </c:ext>
            </c:extLst>
          </c:dPt>
          <c:dPt>
            <c:idx val="10"/>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5-7E85-4DB6-893E-CE0CA4014DC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comedy</c:v>
                </c:pt>
                <c:pt idx="1">
                  <c:v>animation</c:v>
                </c:pt>
                <c:pt idx="2">
                  <c:v>horror</c:v>
                </c:pt>
                <c:pt idx="3">
                  <c:v>adventure</c:v>
                </c:pt>
                <c:pt idx="4">
                  <c:v>action</c:v>
                </c:pt>
                <c:pt idx="5">
                  <c:v>musical</c:v>
                </c:pt>
                <c:pt idx="6">
                  <c:v>war</c:v>
                </c:pt>
                <c:pt idx="7">
                  <c:v>history</c:v>
                </c:pt>
                <c:pt idx="8">
                  <c:v>family</c:v>
                </c:pt>
                <c:pt idx="9">
                  <c:v>crime</c:v>
                </c:pt>
                <c:pt idx="10">
                  <c:v>drama</c:v>
                </c:pt>
              </c:strCache>
            </c:strRef>
          </c:cat>
          <c:val>
            <c:numRef>
              <c:f>Sheet1!$B$2:$B$12</c:f>
              <c:numCache>
                <c:formatCode>General</c:formatCode>
                <c:ptCount val="11"/>
                <c:pt idx="0">
                  <c:v>1.9</c:v>
                </c:pt>
                <c:pt idx="1">
                  <c:v>0.6</c:v>
                </c:pt>
                <c:pt idx="2">
                  <c:v>0.4</c:v>
                </c:pt>
                <c:pt idx="3">
                  <c:v>1.3</c:v>
                </c:pt>
                <c:pt idx="4">
                  <c:v>1.7</c:v>
                </c:pt>
                <c:pt idx="5">
                  <c:v>0.1</c:v>
                </c:pt>
                <c:pt idx="6">
                  <c:v>1.3</c:v>
                </c:pt>
                <c:pt idx="7">
                  <c:v>1.5</c:v>
                </c:pt>
                <c:pt idx="8">
                  <c:v>1.1000000000000001</c:v>
                </c:pt>
                <c:pt idx="9">
                  <c:v>0.5</c:v>
                </c:pt>
                <c:pt idx="10">
                  <c:v>2</c:v>
                </c:pt>
              </c:numCache>
            </c:numRef>
          </c:val>
          <c:extLst>
            <c:ext xmlns:c16="http://schemas.microsoft.com/office/drawing/2014/chart" uri="{C3380CC4-5D6E-409C-BE32-E72D297353CC}">
              <c16:uniqueId val="{00000016-7E85-4DB6-893E-CE0CA4014DC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blipFill>
      <a:blip xmlns:r="http://schemas.openxmlformats.org/officeDocument/2006/relationships" r:embed="rId3"/>
      <a:tile tx="0" ty="0" sx="100000" sy="100000" flip="none" algn="tl"/>
    </a:blipFill>
    <a:ln w="9525" cap="flat" cmpd="sng" algn="ctr">
      <a:noFill/>
      <a:round/>
    </a:ln>
    <a:effectLst>
      <a:softEdge rad="635000"/>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73920-9914-4F4C-B5AD-837F98C66E30}" type="datetimeFigureOut">
              <a:rPr lang="en-US" smtClean="0"/>
              <a:t>07-Jan-22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36AA1-5420-443A-83CC-455DFB16319E}" type="slidenum">
              <a:rPr lang="en-US" smtClean="0"/>
              <a:t>‹#›</a:t>
            </a:fld>
            <a:endParaRPr lang="en-US"/>
          </a:p>
        </p:txBody>
      </p:sp>
    </p:spTree>
    <p:extLst>
      <p:ext uri="{BB962C8B-B14F-4D97-AF65-F5344CB8AC3E}">
        <p14:creationId xmlns:p14="http://schemas.microsoft.com/office/powerpoint/2010/main" val="256328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07-Jan-22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45911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4E5243-F52A-4D37-9694-EB26C6C31910}" type="datetimeFigureOut">
              <a:rPr lang="en-US" smtClean="0"/>
              <a:t>07-Jan-22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05185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77B6E1-634A-48DC-9E8B-D894023267EF}" type="datetimeFigureOut">
              <a:rPr lang="en-US" smtClean="0"/>
              <a:t>07-Jan-22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8988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2D3E9E-A95C-48F2-B4BF-A71542E0BE9A}" type="datetimeFigureOut">
              <a:rPr lang="en-US" smtClean="0"/>
              <a:t>07-Jan-22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88980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07-Jan-22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4486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2952B5-7A2F-4CC8-B7CE-9234E21C2837}" type="datetimeFigureOut">
              <a:rPr lang="en-US" smtClean="0"/>
              <a:t>07-Jan-22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448678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1DA07A-9201-4B4B-BAF2-015AFA30F520}" type="datetimeFigureOut">
              <a:rPr lang="en-US" smtClean="0"/>
              <a:t>07-Jan-22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98248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07-Jan-22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67484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07-Jan-22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46771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6E2C9B-5FA2-460D-9BE7-B0812FC2A6FF}" type="datetimeFigureOut">
              <a:rPr lang="en-US" smtClean="0"/>
              <a:t>07-Jan-22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67046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07-Jan-22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82320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6B75A-687E-405C-8A0B-8D00578BA2C3}" type="datetimeFigureOut">
              <a:rPr lang="en-US" smtClean="0"/>
              <a:pPr/>
              <a:t>07-Jan-22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0325761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jpeg"/><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image" Target="../media/image6.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17E79-E0BA-43CF-B288-5718F61F05C1}"/>
              </a:ext>
            </a:extLst>
          </p:cNvPr>
          <p:cNvSpPr>
            <a:spLocks noGrp="1"/>
          </p:cNvSpPr>
          <p:nvPr>
            <p:ph type="ctrTitle" idx="4294967295"/>
          </p:nvPr>
        </p:nvSpPr>
        <p:spPr>
          <a:xfrm>
            <a:off x="5629275" y="500063"/>
            <a:ext cx="6562725" cy="1657350"/>
          </a:xfrm>
          <a:scene3d>
            <a:camera prst="orthographicFront">
              <a:rot lat="0" lon="0" rev="0"/>
            </a:camera>
            <a:lightRig rig="glow" dir="t">
              <a:rot lat="0" lon="0" rev="4800000"/>
            </a:lightRig>
          </a:scene3d>
        </p:spPr>
        <p:txBody>
          <a:bodyPr vert="horz" lIns="91440" tIns="45720" rIns="91440" bIns="45720" rtlCol="0" anchor="ctr">
            <a:normAutofit/>
          </a:bodyPr>
          <a:lstStyle/>
          <a:p>
            <a:r>
              <a:rPr lang="en-US" dirty="0">
                <a:solidFill>
                  <a:srgbClr val="524736"/>
                </a:solidFill>
              </a:rPr>
              <a:t>Data visualization project</a:t>
            </a:r>
          </a:p>
        </p:txBody>
      </p:sp>
      <p:sp>
        <p:nvSpPr>
          <p:cNvPr id="3" name="Subtitle 2">
            <a:extLst>
              <a:ext uri="{FF2B5EF4-FFF2-40B4-BE49-F238E27FC236}">
                <a16:creationId xmlns:a16="http://schemas.microsoft.com/office/drawing/2014/main" id="{68D43581-C043-4F64-A58C-191B97E27172}"/>
              </a:ext>
            </a:extLst>
          </p:cNvPr>
          <p:cNvSpPr>
            <a:spLocks noGrp="1"/>
          </p:cNvSpPr>
          <p:nvPr>
            <p:ph type="subTitle" idx="4294967295"/>
          </p:nvPr>
        </p:nvSpPr>
        <p:spPr>
          <a:xfrm>
            <a:off x="4379053" y="2634143"/>
            <a:ext cx="7645167" cy="2617365"/>
          </a:xfrm>
        </p:spPr>
        <p:txBody>
          <a:bodyPr vert="horz" lIns="91440" tIns="45720" rIns="91440" bIns="45720" rtlCol="0">
            <a:normAutofit/>
          </a:bodyPr>
          <a:lstStyle/>
          <a:p>
            <a:r>
              <a:rPr lang="en-US" dirty="0"/>
              <a:t>Mohamed Khaled Mohamed 20191474372</a:t>
            </a:r>
          </a:p>
          <a:p>
            <a:r>
              <a:rPr lang="en-US" dirty="0"/>
              <a:t>Mina Ibrahim Sophy 20191474668</a:t>
            </a:r>
          </a:p>
          <a:p>
            <a:r>
              <a:rPr lang="en-US" dirty="0"/>
              <a:t>Mena Allah Ashraf Mahmoud 20191474929</a:t>
            </a:r>
          </a:p>
          <a:p>
            <a:r>
              <a:rPr lang="en-US" dirty="0" err="1"/>
              <a:t>Esraa</a:t>
            </a:r>
            <a:r>
              <a:rPr lang="en-US" dirty="0"/>
              <a:t> </a:t>
            </a:r>
            <a:r>
              <a:rPr lang="en-US" dirty="0" err="1"/>
              <a:t>elsayed</a:t>
            </a:r>
            <a:r>
              <a:rPr lang="en-US" dirty="0"/>
              <a:t> Mostafa 20191475187</a:t>
            </a:r>
          </a:p>
          <a:p>
            <a:r>
              <a:rPr lang="en-US" dirty="0"/>
              <a:t>Sara Mohamed </a:t>
            </a:r>
            <a:r>
              <a:rPr lang="en-US" dirty="0" err="1"/>
              <a:t>Mohamed</a:t>
            </a:r>
            <a:r>
              <a:rPr lang="en-US" dirty="0"/>
              <a:t> Ibrahim 20191616622</a:t>
            </a:r>
          </a:p>
        </p:txBody>
      </p:sp>
      <p:pic>
        <p:nvPicPr>
          <p:cNvPr id="5" name="Picture 4" descr="3D abstract blue and gold cube illustration">
            <a:extLst>
              <a:ext uri="{FF2B5EF4-FFF2-40B4-BE49-F238E27FC236}">
                <a16:creationId xmlns:a16="http://schemas.microsoft.com/office/drawing/2014/main" id="{08E2338B-CC38-463F-8E93-7B0328A495E1}"/>
              </a:ext>
            </a:extLst>
          </p:cNvPr>
          <p:cNvPicPr>
            <a:picLocks noChangeAspect="1"/>
          </p:cNvPicPr>
          <p:nvPr/>
        </p:nvPicPr>
        <p:blipFill rotWithShape="1">
          <a:blip r:embed="rId3"/>
          <a:srcRect l="23745" r="40616" b="1"/>
          <a:stretch/>
        </p:blipFill>
        <p:spPr>
          <a:xfrm>
            <a:off x="20" y="-6418"/>
            <a:ext cx="4077443" cy="6864418"/>
          </a:xfrm>
          <a:prstGeom prst="rect">
            <a:avLst/>
          </a:prstGeom>
        </p:spPr>
      </p:pic>
    </p:spTree>
    <p:extLst>
      <p:ext uri="{BB962C8B-B14F-4D97-AF65-F5344CB8AC3E}">
        <p14:creationId xmlns:p14="http://schemas.microsoft.com/office/powerpoint/2010/main" val="233999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35E6B77-BFBE-45CF-A0AA-B1C2B4C1CCEA}"/>
              </a:ext>
            </a:extLst>
          </p:cNvPr>
          <p:cNvSpPr>
            <a:spLocks noGrp="1"/>
          </p:cNvSpPr>
          <p:nvPr>
            <p:ph type="body" sz="half" idx="2"/>
          </p:nvPr>
        </p:nvSpPr>
        <p:spPr>
          <a:xfrm>
            <a:off x="6886084" y="3848810"/>
            <a:ext cx="5063457" cy="888511"/>
          </a:xfrm>
          <a:noFill/>
        </p:spPr>
        <p:txBody>
          <a:bodyPr vert="horz" lIns="91440" tIns="45720" rIns="91440" bIns="45720" rtlCol="0">
            <a:normAutofit fontScale="92500" lnSpcReduction="20000"/>
          </a:bodyPr>
          <a:lstStyle/>
          <a:p>
            <a:pPr>
              <a:lnSpc>
                <a:spcPct val="85000"/>
              </a:lnSpc>
            </a:pPr>
            <a:r>
              <a:rPr lang="en-US" dirty="0">
                <a:ln w="0"/>
                <a:solidFill>
                  <a:schemeClr val="bg1"/>
                </a:solidFill>
                <a:effectLst>
                  <a:outerShdw blurRad="38100" dist="19050" dir="2700000" algn="tl" rotWithShape="0">
                    <a:schemeClr val="dk1">
                      <a:alpha val="40000"/>
                    </a:schemeClr>
                  </a:outerShdw>
                </a:effectLst>
              </a:rPr>
              <a:t>T</a:t>
            </a:r>
            <a:r>
              <a:rPr lang="en-US" b="0" cap="none" spc="0" dirty="0">
                <a:ln w="0"/>
                <a:solidFill>
                  <a:schemeClr val="bg1"/>
                </a:solidFill>
                <a:effectLst>
                  <a:outerShdw blurRad="38100" dist="19050" dir="2700000" algn="tl" rotWithShape="0">
                    <a:schemeClr val="dk1">
                      <a:alpha val="40000"/>
                    </a:schemeClr>
                  </a:outerShdw>
                </a:effectLst>
              </a:rPr>
              <a:t>o make more obvious we make </a:t>
            </a:r>
            <a:r>
              <a:rPr lang="en-US" dirty="0">
                <a:ln w="0"/>
                <a:solidFill>
                  <a:schemeClr val="bg1"/>
                </a:solidFill>
                <a:effectLst>
                  <a:outerShdw blurRad="38100" dist="19050" dir="2700000" algn="tl" rotWithShape="0">
                    <a:schemeClr val="dk1">
                      <a:alpha val="40000"/>
                    </a:schemeClr>
                  </a:outerShdw>
                </a:effectLst>
              </a:rPr>
              <a:t>we limited it to see what runtime exactly do with vote average as we see here low runtime can be with a bad vote average and with a good vote average, but the highest runtime is always having the best vote average</a:t>
            </a:r>
            <a:r>
              <a:rPr lang="en-US" b="0" cap="none" spc="0" dirty="0">
                <a:ln w="0"/>
                <a:solidFill>
                  <a:schemeClr val="bg1"/>
                </a:solidFill>
                <a:effectLst>
                  <a:outerShdw blurRad="38100" dist="19050" dir="2700000" algn="tl" rotWithShape="0">
                    <a:schemeClr val="dk1">
                      <a:alpha val="40000"/>
                    </a:schemeClr>
                  </a:outerShdw>
                </a:effectLst>
              </a:rPr>
              <a:t> </a:t>
            </a:r>
          </a:p>
        </p:txBody>
      </p:sp>
      <p:pic>
        <p:nvPicPr>
          <p:cNvPr id="8" name="Picture 7">
            <a:extLst>
              <a:ext uri="{FF2B5EF4-FFF2-40B4-BE49-F238E27FC236}">
                <a16:creationId xmlns:a16="http://schemas.microsoft.com/office/drawing/2014/main" id="{BE55C58A-21FA-40B2-BE4D-8649654C0ED3}"/>
              </a:ext>
            </a:extLst>
          </p:cNvPr>
          <p:cNvPicPr>
            <a:picLocks noChangeAspect="1"/>
          </p:cNvPicPr>
          <p:nvPr/>
        </p:nvPicPr>
        <p:blipFill>
          <a:blip r:embed="rId3"/>
          <a:stretch>
            <a:fillRect/>
          </a:stretch>
        </p:blipFill>
        <p:spPr>
          <a:xfrm>
            <a:off x="-3444" y="-19050"/>
            <a:ext cx="6201640" cy="1848108"/>
          </a:xfrm>
          <a:prstGeom prst="rect">
            <a:avLst/>
          </a:prstGeom>
        </p:spPr>
      </p:pic>
      <p:pic>
        <p:nvPicPr>
          <p:cNvPr id="11" name="Picture 10">
            <a:extLst>
              <a:ext uri="{FF2B5EF4-FFF2-40B4-BE49-F238E27FC236}">
                <a16:creationId xmlns:a16="http://schemas.microsoft.com/office/drawing/2014/main" id="{80E09ABB-C085-4336-88C6-DE433D3F39A1}"/>
              </a:ext>
            </a:extLst>
          </p:cNvPr>
          <p:cNvPicPr>
            <a:picLocks noChangeAspect="1"/>
          </p:cNvPicPr>
          <p:nvPr/>
        </p:nvPicPr>
        <p:blipFill>
          <a:blip r:embed="rId4"/>
          <a:stretch>
            <a:fillRect/>
          </a:stretch>
        </p:blipFill>
        <p:spPr>
          <a:xfrm>
            <a:off x="-3444" y="1828098"/>
            <a:ext cx="6201640" cy="5029902"/>
          </a:xfrm>
          <a:prstGeom prst="rect">
            <a:avLst/>
          </a:prstGeom>
        </p:spPr>
      </p:pic>
      <p:sp>
        <p:nvSpPr>
          <p:cNvPr id="12" name="Rectangle 11">
            <a:extLst>
              <a:ext uri="{FF2B5EF4-FFF2-40B4-BE49-F238E27FC236}">
                <a16:creationId xmlns:a16="http://schemas.microsoft.com/office/drawing/2014/main" id="{EC07BE8B-BD24-4C56-887A-3F391FBC4FC3}"/>
              </a:ext>
            </a:extLst>
          </p:cNvPr>
          <p:cNvSpPr/>
          <p:nvPr/>
        </p:nvSpPr>
        <p:spPr>
          <a:xfrm>
            <a:off x="6971510" y="623879"/>
            <a:ext cx="4343400" cy="805070"/>
          </a:xfrm>
          <a:prstGeom prst="rect">
            <a:avLst/>
          </a:prstGeom>
          <a:blipFill>
            <a:blip r:embed="rId5">
              <a:extLst>
                <a:ext uri="{BEBA8EAE-BF5A-486C-A8C5-ECC9F3942E4B}">
                  <a14:imgProps xmlns:a14="http://schemas.microsoft.com/office/drawing/2010/main">
                    <a14:imgLayer r:embed="rId6">
                      <a14:imgEffect>
                        <a14:saturation sat="400000"/>
                      </a14:imgEffect>
                    </a14:imgLayer>
                  </a14:imgProps>
                </a:ext>
              </a:extLst>
            </a:blip>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0000"/>
                </a:solidFill>
                <a:effectLst/>
                <a:latin typeface="Calibri" panose="020F0502020204030204" pitchFamily="34" charset="0"/>
                <a:ea typeface="+mn-ea"/>
                <a:cs typeface="+mn-cs"/>
              </a:rPr>
              <a:t>Making </a:t>
            </a:r>
            <a:r>
              <a:rPr lang="en-US" sz="1800" kern="1200" dirty="0" err="1">
                <a:solidFill>
                  <a:srgbClr val="FF0000"/>
                </a:solidFill>
                <a:effectLst/>
                <a:latin typeface="Calibri" panose="020F0502020204030204" pitchFamily="34" charset="0"/>
                <a:ea typeface="+mn-ea"/>
                <a:cs typeface="+mn-cs"/>
              </a:rPr>
              <a:t>Vote_average</a:t>
            </a:r>
            <a:r>
              <a:rPr lang="en-US" sz="1800" kern="1200" dirty="0">
                <a:solidFill>
                  <a:srgbClr val="FF0000"/>
                </a:solidFill>
                <a:effectLst/>
                <a:latin typeface="Calibri" panose="020F0502020204030204" pitchFamily="34" charset="0"/>
                <a:ea typeface="+mn-ea"/>
                <a:cs typeface="+mn-cs"/>
              </a:rPr>
              <a:t> with runtime relation more </a:t>
            </a:r>
            <a:r>
              <a:rPr lang="en-US" sz="1800" kern="1200" dirty="0">
                <a:solidFill>
                  <a:schemeClr val="bg1"/>
                </a:solidFill>
                <a:effectLst/>
                <a:latin typeface="Calibri" panose="020F0502020204030204" pitchFamily="34" charset="0"/>
                <a:ea typeface="+mn-ea"/>
                <a:cs typeface="+mn-cs"/>
              </a:rPr>
              <a:t>clear</a:t>
            </a:r>
            <a:endParaRPr lang="en-US" dirty="0">
              <a:solidFill>
                <a:schemeClr val="bg1"/>
              </a:solidFill>
              <a:effectLst/>
            </a:endParaRPr>
          </a:p>
        </p:txBody>
      </p:sp>
    </p:spTree>
    <p:extLst>
      <p:ext uri="{BB962C8B-B14F-4D97-AF65-F5344CB8AC3E}">
        <p14:creationId xmlns:p14="http://schemas.microsoft.com/office/powerpoint/2010/main" val="156016000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F67980-6ABD-4648-98DF-7D1F17122149}"/>
              </a:ext>
            </a:extLst>
          </p:cNvPr>
          <p:cNvSpPr/>
          <p:nvPr/>
        </p:nvSpPr>
        <p:spPr>
          <a:xfrm>
            <a:off x="6257925" y="3361888"/>
            <a:ext cx="5934075" cy="2554545"/>
          </a:xfrm>
          <a:prstGeom prst="rect">
            <a:avLst/>
          </a:prstGeom>
          <a:noFill/>
        </p:spPr>
        <p:txBody>
          <a:bodyPr wrap="square" lIns="91440" tIns="45720" rIns="91440" bIns="45720">
            <a:spAutoFit/>
          </a:bodyPr>
          <a:lstStyle/>
          <a:p>
            <a:pPr algn="ctr"/>
            <a:r>
              <a:rPr lang="en-US" sz="2000" b="0" cap="none" spc="0" dirty="0">
                <a:ln w="0"/>
                <a:solidFill>
                  <a:srgbClr val="002060"/>
                </a:solidFill>
                <a:effectLst>
                  <a:outerShdw blurRad="38100" dist="19050" dir="2700000" algn="tl" rotWithShape="0">
                    <a:schemeClr val="dk1">
                      <a:alpha val="40000"/>
                    </a:schemeClr>
                  </a:outerShdw>
                </a:effectLst>
              </a:rPr>
              <a:t>In this picture we want to know the relation between </a:t>
            </a:r>
            <a:r>
              <a:rPr lang="en-US" sz="2000" dirty="0">
                <a:ln w="0"/>
                <a:solidFill>
                  <a:srgbClr val="002060"/>
                </a:solidFill>
                <a:effectLst>
                  <a:outerShdw blurRad="38100" dist="19050" dir="2700000" algn="tl" rotWithShape="0">
                    <a:schemeClr val="dk1">
                      <a:alpha val="40000"/>
                    </a:schemeClr>
                  </a:outerShdw>
                </a:effectLst>
              </a:rPr>
              <a:t>budget</a:t>
            </a:r>
            <a:r>
              <a:rPr lang="en-US" sz="2000" b="0" cap="none" spc="0" dirty="0">
                <a:ln w="0"/>
                <a:solidFill>
                  <a:srgbClr val="002060"/>
                </a:solidFill>
                <a:effectLst>
                  <a:outerShdw blurRad="38100" dist="19050" dir="2700000" algn="tl" rotWithShape="0">
                    <a:schemeClr val="dk1">
                      <a:alpha val="40000"/>
                    </a:schemeClr>
                  </a:outerShdw>
                </a:effectLst>
              </a:rPr>
              <a:t> and revenue but under wrapping the vote average which is bigger than 6 and the genre as a factor and we find that when we gets more runtime the less we get revenue and we here realize that revenue is independent for </a:t>
            </a:r>
          </a:p>
          <a:p>
            <a:pPr algn="ctr"/>
            <a:r>
              <a:rPr lang="en-US" sz="2000" b="0" cap="none" spc="0" dirty="0">
                <a:ln w="0"/>
                <a:solidFill>
                  <a:srgbClr val="002060"/>
                </a:solidFill>
                <a:effectLst>
                  <a:outerShdw blurRad="38100" dist="19050" dir="2700000" algn="tl" rotWithShape="0">
                    <a:schemeClr val="dk1">
                      <a:alpha val="40000"/>
                    </a:schemeClr>
                  </a:outerShdw>
                </a:effectLst>
              </a:rPr>
              <a:t>(runtime + vote average) as we can see most runtime + medium rate like 7.5 give me the highest revenue</a:t>
            </a:r>
          </a:p>
        </p:txBody>
      </p:sp>
      <p:pic>
        <p:nvPicPr>
          <p:cNvPr id="5" name="Picture 4">
            <a:extLst>
              <a:ext uri="{FF2B5EF4-FFF2-40B4-BE49-F238E27FC236}">
                <a16:creationId xmlns:a16="http://schemas.microsoft.com/office/drawing/2014/main" id="{4B98EB0C-A5C6-4AAC-8EF2-E3E1B3B77D21}"/>
              </a:ext>
            </a:extLst>
          </p:cNvPr>
          <p:cNvPicPr>
            <a:picLocks noChangeAspect="1"/>
          </p:cNvPicPr>
          <p:nvPr/>
        </p:nvPicPr>
        <p:blipFill>
          <a:blip r:embed="rId2"/>
          <a:stretch>
            <a:fillRect/>
          </a:stretch>
        </p:blipFill>
        <p:spPr>
          <a:xfrm>
            <a:off x="0" y="0"/>
            <a:ext cx="6257925" cy="1524213"/>
          </a:xfrm>
          <a:prstGeom prst="rect">
            <a:avLst/>
          </a:prstGeom>
        </p:spPr>
      </p:pic>
      <p:pic>
        <p:nvPicPr>
          <p:cNvPr id="3" name="Picture 2">
            <a:extLst>
              <a:ext uri="{FF2B5EF4-FFF2-40B4-BE49-F238E27FC236}">
                <a16:creationId xmlns:a16="http://schemas.microsoft.com/office/drawing/2014/main" id="{250B197D-A96F-4E8E-B4E1-69729E31B78B}"/>
              </a:ext>
            </a:extLst>
          </p:cNvPr>
          <p:cNvPicPr>
            <a:picLocks noChangeAspect="1"/>
          </p:cNvPicPr>
          <p:nvPr/>
        </p:nvPicPr>
        <p:blipFill>
          <a:blip r:embed="rId3"/>
          <a:stretch>
            <a:fillRect/>
          </a:stretch>
        </p:blipFill>
        <p:spPr>
          <a:xfrm>
            <a:off x="0" y="1524213"/>
            <a:ext cx="6163535" cy="5333787"/>
          </a:xfrm>
          <a:prstGeom prst="rect">
            <a:avLst/>
          </a:prstGeom>
        </p:spPr>
      </p:pic>
      <p:sp>
        <p:nvSpPr>
          <p:cNvPr id="9" name="Rectangle 8">
            <a:extLst>
              <a:ext uri="{FF2B5EF4-FFF2-40B4-BE49-F238E27FC236}">
                <a16:creationId xmlns:a16="http://schemas.microsoft.com/office/drawing/2014/main" id="{B759D112-DC1B-4F23-9A71-6019C6ECD96F}"/>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KIND OF MAPPING THE DATA</a:t>
            </a:r>
          </a:p>
        </p:txBody>
      </p:sp>
    </p:spTree>
    <p:extLst>
      <p:ext uri="{BB962C8B-B14F-4D97-AF65-F5344CB8AC3E}">
        <p14:creationId xmlns:p14="http://schemas.microsoft.com/office/powerpoint/2010/main" val="253073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D3A26B8D-4C13-4E8B-A1B1-F2B50C6EF69E}"/>
              </a:ext>
            </a:extLst>
          </p:cNvPr>
          <p:cNvPicPr>
            <a:picLocks noChangeAspect="1"/>
          </p:cNvPicPr>
          <p:nvPr/>
        </p:nvPicPr>
        <p:blipFill>
          <a:blip r:embed="rId2"/>
          <a:stretch>
            <a:fillRect/>
          </a:stretch>
        </p:blipFill>
        <p:spPr>
          <a:xfrm>
            <a:off x="1172017" y="750277"/>
            <a:ext cx="4923982" cy="3115110"/>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0F3DF98F-1BF7-4A0F-8C74-3ABCA0AC2476}"/>
              </a:ext>
            </a:extLst>
          </p:cNvPr>
          <p:cNvPicPr>
            <a:picLocks noChangeAspect="1"/>
          </p:cNvPicPr>
          <p:nvPr/>
        </p:nvPicPr>
        <p:blipFill>
          <a:blip r:embed="rId3"/>
          <a:stretch>
            <a:fillRect/>
          </a:stretch>
        </p:blipFill>
        <p:spPr>
          <a:xfrm>
            <a:off x="6095999" y="750277"/>
            <a:ext cx="4923983" cy="3115110"/>
          </a:xfrm>
          <a:prstGeom prst="rect">
            <a:avLst/>
          </a:prstGeom>
        </p:spPr>
      </p:pic>
      <p:pic>
        <p:nvPicPr>
          <p:cNvPr id="7" name="Picture 6">
            <a:extLst>
              <a:ext uri="{FF2B5EF4-FFF2-40B4-BE49-F238E27FC236}">
                <a16:creationId xmlns:a16="http://schemas.microsoft.com/office/drawing/2014/main" id="{40B33C5C-0CC2-40A9-9F64-33D8EA6E061C}"/>
              </a:ext>
            </a:extLst>
          </p:cNvPr>
          <p:cNvPicPr>
            <a:picLocks noChangeAspect="1"/>
          </p:cNvPicPr>
          <p:nvPr/>
        </p:nvPicPr>
        <p:blipFill>
          <a:blip r:embed="rId4"/>
          <a:stretch>
            <a:fillRect/>
          </a:stretch>
        </p:blipFill>
        <p:spPr>
          <a:xfrm>
            <a:off x="1172017" y="0"/>
            <a:ext cx="9847965" cy="750277"/>
          </a:xfrm>
          <a:prstGeom prst="rect">
            <a:avLst/>
          </a:prstGeom>
        </p:spPr>
      </p:pic>
      <p:sp>
        <p:nvSpPr>
          <p:cNvPr id="8" name="TextBox 7">
            <a:extLst>
              <a:ext uri="{FF2B5EF4-FFF2-40B4-BE49-F238E27FC236}">
                <a16:creationId xmlns:a16="http://schemas.microsoft.com/office/drawing/2014/main" id="{09694DCF-9F4F-4776-A2C3-B2215D23B6C5}"/>
              </a:ext>
            </a:extLst>
          </p:cNvPr>
          <p:cNvSpPr txBox="1"/>
          <p:nvPr/>
        </p:nvSpPr>
        <p:spPr>
          <a:xfrm>
            <a:off x="1302635" y="4430998"/>
            <a:ext cx="9586727" cy="369332"/>
          </a:xfrm>
          <a:prstGeom prst="rect">
            <a:avLst/>
          </a:prstGeom>
          <a:noFill/>
        </p:spPr>
        <p:txBody>
          <a:bodyPr wrap="none" rtlCol="0">
            <a:spAutoFit/>
          </a:bodyPr>
          <a:lstStyle/>
          <a:p>
            <a:r>
              <a:rPr lang="en-US" dirty="0"/>
              <a:t>From this plots we realize that most movies costs budget is (action) and it gain the most revenue too</a:t>
            </a:r>
          </a:p>
        </p:txBody>
      </p:sp>
    </p:spTree>
    <p:extLst>
      <p:ext uri="{BB962C8B-B14F-4D97-AF65-F5344CB8AC3E}">
        <p14:creationId xmlns:p14="http://schemas.microsoft.com/office/powerpoint/2010/main" val="354104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ED68D-AD7D-4203-B406-593295DC5AA0}"/>
              </a:ext>
            </a:extLst>
          </p:cNvPr>
          <p:cNvPicPr>
            <a:picLocks noChangeAspect="1"/>
          </p:cNvPicPr>
          <p:nvPr/>
        </p:nvPicPr>
        <p:blipFill>
          <a:blip r:embed="rId2"/>
          <a:stretch>
            <a:fillRect/>
          </a:stretch>
        </p:blipFill>
        <p:spPr>
          <a:xfrm>
            <a:off x="25864" y="742950"/>
            <a:ext cx="8032286" cy="6115050"/>
          </a:xfrm>
          <a:prstGeom prst="rect">
            <a:avLst/>
          </a:prstGeom>
        </p:spPr>
      </p:pic>
      <p:pic>
        <p:nvPicPr>
          <p:cNvPr id="5" name="Picture 4">
            <a:extLst>
              <a:ext uri="{FF2B5EF4-FFF2-40B4-BE49-F238E27FC236}">
                <a16:creationId xmlns:a16="http://schemas.microsoft.com/office/drawing/2014/main" id="{4079D3B0-6E14-4E76-A8EF-45F4FFE6B530}"/>
              </a:ext>
            </a:extLst>
          </p:cNvPr>
          <p:cNvPicPr>
            <a:picLocks noChangeAspect="1"/>
          </p:cNvPicPr>
          <p:nvPr/>
        </p:nvPicPr>
        <p:blipFill>
          <a:blip r:embed="rId3"/>
          <a:stretch>
            <a:fillRect/>
          </a:stretch>
        </p:blipFill>
        <p:spPr>
          <a:xfrm>
            <a:off x="0" y="9423"/>
            <a:ext cx="8058150" cy="733527"/>
          </a:xfrm>
          <a:prstGeom prst="rect">
            <a:avLst/>
          </a:prstGeom>
        </p:spPr>
      </p:pic>
      <p:sp>
        <p:nvSpPr>
          <p:cNvPr id="6" name="Rectangle 5">
            <a:extLst>
              <a:ext uri="{FF2B5EF4-FFF2-40B4-BE49-F238E27FC236}">
                <a16:creationId xmlns:a16="http://schemas.microsoft.com/office/drawing/2014/main" id="{18986FF9-8D49-49C7-AD74-BE19AAEAEB2B}"/>
              </a:ext>
            </a:extLst>
          </p:cNvPr>
          <p:cNvSpPr/>
          <p:nvPr/>
        </p:nvSpPr>
        <p:spPr>
          <a:xfrm>
            <a:off x="7590635" y="34041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Vote average with revenue relation with factor genre</a:t>
            </a:r>
            <a:endParaRPr lang="en-US" dirty="0">
              <a:effectLst/>
            </a:endParaRPr>
          </a:p>
        </p:txBody>
      </p:sp>
      <p:sp>
        <p:nvSpPr>
          <p:cNvPr id="7" name="TextBox 6">
            <a:extLst>
              <a:ext uri="{FF2B5EF4-FFF2-40B4-BE49-F238E27FC236}">
                <a16:creationId xmlns:a16="http://schemas.microsoft.com/office/drawing/2014/main" id="{1D3D4EB2-4F09-45CC-B237-C5A4059D792F}"/>
              </a:ext>
            </a:extLst>
          </p:cNvPr>
          <p:cNvSpPr txBox="1"/>
          <p:nvPr/>
        </p:nvSpPr>
        <p:spPr>
          <a:xfrm>
            <a:off x="8258175" y="2967335"/>
            <a:ext cx="3809210" cy="923330"/>
          </a:xfrm>
          <a:prstGeom prst="rect">
            <a:avLst/>
          </a:prstGeom>
          <a:noFill/>
        </p:spPr>
        <p:txBody>
          <a:bodyPr wrap="square" rtlCol="0">
            <a:spAutoFit/>
          </a:bodyPr>
          <a:lstStyle/>
          <a:p>
            <a:r>
              <a:rPr lang="en-US" dirty="0"/>
              <a:t>Here we realize that the most average counting is action movies but the highest average is for drama movies</a:t>
            </a:r>
          </a:p>
        </p:txBody>
      </p:sp>
    </p:spTree>
    <p:extLst>
      <p:ext uri="{BB962C8B-B14F-4D97-AF65-F5344CB8AC3E}">
        <p14:creationId xmlns:p14="http://schemas.microsoft.com/office/powerpoint/2010/main" val="5872172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1D6FFB-DF2D-43DD-BB8E-D5DFB8DB95E6}"/>
              </a:ext>
            </a:extLst>
          </p:cNvPr>
          <p:cNvSpPr/>
          <p:nvPr/>
        </p:nvSpPr>
        <p:spPr>
          <a:xfrm>
            <a:off x="16776" y="5226784"/>
            <a:ext cx="5830114" cy="1631216"/>
          </a:xfrm>
          <a:prstGeom prst="rect">
            <a:avLst/>
          </a:prstGeom>
          <a:noFill/>
        </p:spPr>
        <p:txBody>
          <a:bodyPr wrap="square" lIns="91440" tIns="45720" rIns="91440" bIns="45720">
            <a:spAutoFit/>
          </a:bodyPr>
          <a:lstStyle/>
          <a:p>
            <a:pPr algn="ctr"/>
            <a:r>
              <a:rPr lang="en-GB" sz="2000" b="0" cap="none" spc="0" dirty="0">
                <a:ln w="0"/>
                <a:solidFill>
                  <a:srgbClr val="002060"/>
                </a:solidFill>
                <a:effectLst>
                  <a:outerShdw blurRad="38100" dist="19050" dir="2700000" algn="tl" rotWithShape="0">
                    <a:schemeClr val="dk1">
                      <a:alpha val="40000"/>
                    </a:schemeClr>
                  </a:outerShdw>
                </a:effectLst>
              </a:rPr>
              <a:t>This simple boxplot </a:t>
            </a:r>
            <a:r>
              <a:rPr lang="en-GB" sz="2000" dirty="0">
                <a:ln w="0"/>
                <a:solidFill>
                  <a:srgbClr val="002060"/>
                </a:solidFill>
                <a:effectLst>
                  <a:outerShdw blurRad="38100" dist="19050" dir="2700000" algn="tl" rotWithShape="0">
                    <a:schemeClr val="dk1">
                      <a:alpha val="40000"/>
                    </a:schemeClr>
                  </a:outerShdw>
                </a:effectLst>
              </a:rPr>
              <a:t>s</a:t>
            </a:r>
            <a:r>
              <a:rPr lang="en-GB" sz="2000" b="0" cap="none" spc="0" dirty="0">
                <a:ln w="0"/>
                <a:solidFill>
                  <a:srgbClr val="002060"/>
                </a:solidFill>
                <a:effectLst>
                  <a:outerShdw blurRad="38100" dist="19050" dir="2700000" algn="tl" rotWithShape="0">
                    <a:schemeClr val="dk1">
                      <a:alpha val="40000"/>
                    </a:schemeClr>
                  </a:outerShdw>
                </a:effectLst>
              </a:rPr>
              <a:t>hows </a:t>
            </a:r>
            <a:r>
              <a:rPr lang="en-US" sz="2000" dirty="0">
                <a:ln w="0"/>
                <a:solidFill>
                  <a:srgbClr val="002060"/>
                </a:solidFill>
                <a:effectLst>
                  <a:outerShdw blurRad="38100" dist="19050" dir="2700000" algn="tl" rotWithShape="0">
                    <a:schemeClr val="dk1">
                      <a:alpha val="40000"/>
                    </a:schemeClr>
                  </a:outerShdw>
                </a:effectLst>
              </a:rPr>
              <a:t>the relation between vote average and revenue we realized that not the most </a:t>
            </a:r>
            <a:r>
              <a:rPr lang="en-US" sz="2000" dirty="0" err="1">
                <a:ln w="0"/>
                <a:solidFill>
                  <a:srgbClr val="002060"/>
                </a:solidFill>
                <a:effectLst>
                  <a:outerShdw blurRad="38100" dist="19050" dir="2700000" algn="tl" rotWithShape="0">
                    <a:schemeClr val="dk1">
                      <a:alpha val="40000"/>
                    </a:schemeClr>
                  </a:outerShdw>
                </a:effectLst>
              </a:rPr>
              <a:t>vote_average</a:t>
            </a:r>
            <a:r>
              <a:rPr lang="en-US" sz="2000" dirty="0">
                <a:ln w="0"/>
                <a:solidFill>
                  <a:srgbClr val="002060"/>
                </a:solidFill>
                <a:effectLst>
                  <a:outerShdw blurRad="38100" dist="19050" dir="2700000" algn="tl" rotWithShape="0">
                    <a:schemeClr val="dk1">
                      <a:alpha val="40000"/>
                    </a:schemeClr>
                  </a:outerShdw>
                </a:effectLst>
              </a:rPr>
              <a:t> sector get the most revenue and this is normally like we see here one of (7.2) got the most revenue and</a:t>
            </a:r>
            <a:endParaRPr lang="en-US" sz="2000" b="0" cap="none" spc="0" dirty="0">
              <a:ln w="0"/>
              <a:solidFill>
                <a:srgbClr val="002060"/>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7E0ACE5F-C8AF-46DE-80E6-1AD5AD766795}"/>
              </a:ext>
            </a:extLst>
          </p:cNvPr>
          <p:cNvPicPr>
            <a:picLocks noChangeAspect="1"/>
          </p:cNvPicPr>
          <p:nvPr/>
        </p:nvPicPr>
        <p:blipFill>
          <a:blip r:embed="rId2"/>
          <a:stretch>
            <a:fillRect/>
          </a:stretch>
        </p:blipFill>
        <p:spPr>
          <a:xfrm>
            <a:off x="0" y="0"/>
            <a:ext cx="5830114" cy="1762371"/>
          </a:xfrm>
          <a:prstGeom prst="rect">
            <a:avLst/>
          </a:prstGeom>
        </p:spPr>
      </p:pic>
      <p:pic>
        <p:nvPicPr>
          <p:cNvPr id="17" name="Picture 16">
            <a:extLst>
              <a:ext uri="{FF2B5EF4-FFF2-40B4-BE49-F238E27FC236}">
                <a16:creationId xmlns:a16="http://schemas.microsoft.com/office/drawing/2014/main" id="{B04F706A-F4A4-4534-BA06-79D6CD9E2969}"/>
              </a:ext>
            </a:extLst>
          </p:cNvPr>
          <p:cNvPicPr>
            <a:picLocks noChangeAspect="1"/>
          </p:cNvPicPr>
          <p:nvPr/>
        </p:nvPicPr>
        <p:blipFill>
          <a:blip r:embed="rId3"/>
          <a:stretch>
            <a:fillRect/>
          </a:stretch>
        </p:blipFill>
        <p:spPr>
          <a:xfrm>
            <a:off x="5830114" y="0"/>
            <a:ext cx="6353498" cy="1762371"/>
          </a:xfrm>
          <a:prstGeom prst="rect">
            <a:avLst/>
          </a:prstGeom>
        </p:spPr>
      </p:pic>
      <p:pic>
        <p:nvPicPr>
          <p:cNvPr id="4" name="Picture 3">
            <a:extLst>
              <a:ext uri="{FF2B5EF4-FFF2-40B4-BE49-F238E27FC236}">
                <a16:creationId xmlns:a16="http://schemas.microsoft.com/office/drawing/2014/main" id="{6E68FAEB-5865-4CA5-B888-C575C672F3FD}"/>
              </a:ext>
            </a:extLst>
          </p:cNvPr>
          <p:cNvPicPr>
            <a:picLocks noChangeAspect="1"/>
          </p:cNvPicPr>
          <p:nvPr/>
        </p:nvPicPr>
        <p:blipFill>
          <a:blip r:embed="rId4"/>
          <a:stretch>
            <a:fillRect/>
          </a:stretch>
        </p:blipFill>
        <p:spPr>
          <a:xfrm>
            <a:off x="8388" y="1762371"/>
            <a:ext cx="5830114" cy="3464413"/>
          </a:xfrm>
          <a:prstGeom prst="rect">
            <a:avLst/>
          </a:prstGeom>
        </p:spPr>
      </p:pic>
      <p:pic>
        <p:nvPicPr>
          <p:cNvPr id="8" name="Picture 7">
            <a:extLst>
              <a:ext uri="{FF2B5EF4-FFF2-40B4-BE49-F238E27FC236}">
                <a16:creationId xmlns:a16="http://schemas.microsoft.com/office/drawing/2014/main" id="{ACBCEC9A-4054-4394-BBD5-4D095B884DDE}"/>
              </a:ext>
            </a:extLst>
          </p:cNvPr>
          <p:cNvPicPr>
            <a:picLocks noChangeAspect="1"/>
          </p:cNvPicPr>
          <p:nvPr/>
        </p:nvPicPr>
        <p:blipFill>
          <a:blip r:embed="rId5"/>
          <a:stretch>
            <a:fillRect/>
          </a:stretch>
        </p:blipFill>
        <p:spPr>
          <a:xfrm>
            <a:off x="5846890" y="1762371"/>
            <a:ext cx="6336722" cy="3464413"/>
          </a:xfrm>
          <a:prstGeom prst="rect">
            <a:avLst/>
          </a:prstGeom>
        </p:spPr>
      </p:pic>
      <p:sp>
        <p:nvSpPr>
          <p:cNvPr id="9" name="TextBox 8">
            <a:extLst>
              <a:ext uri="{FF2B5EF4-FFF2-40B4-BE49-F238E27FC236}">
                <a16:creationId xmlns:a16="http://schemas.microsoft.com/office/drawing/2014/main" id="{1FD875BB-028B-420D-A5DD-C3D1DE2378C8}"/>
              </a:ext>
            </a:extLst>
          </p:cNvPr>
          <p:cNvSpPr txBox="1"/>
          <p:nvPr/>
        </p:nvSpPr>
        <p:spPr>
          <a:xfrm>
            <a:off x="6095999" y="5234829"/>
            <a:ext cx="5830113" cy="1477328"/>
          </a:xfrm>
          <a:prstGeom prst="rect">
            <a:avLst/>
          </a:prstGeom>
          <a:noFill/>
        </p:spPr>
        <p:txBody>
          <a:bodyPr wrap="square" rtlCol="0">
            <a:spAutoFit/>
          </a:bodyPr>
          <a:lstStyle/>
          <a:p>
            <a:r>
              <a:rPr lang="en-US" dirty="0"/>
              <a:t>This simple boxplot shows the relation between vote average and budget, and we realize that sometimes they pay a lot of budget and get low average and sometimes they pay for the movie few budget and get the highest average so the rate here is inverse relation between them</a:t>
            </a:r>
          </a:p>
        </p:txBody>
      </p:sp>
    </p:spTree>
    <p:extLst>
      <p:ext uri="{BB962C8B-B14F-4D97-AF65-F5344CB8AC3E}">
        <p14:creationId xmlns:p14="http://schemas.microsoft.com/office/powerpoint/2010/main" val="3622538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501D09-454B-45A6-ABC2-74E100067B82}"/>
              </a:ext>
            </a:extLst>
          </p:cNvPr>
          <p:cNvSpPr/>
          <p:nvPr/>
        </p:nvSpPr>
        <p:spPr>
          <a:xfrm>
            <a:off x="6095999" y="2839195"/>
            <a:ext cx="5908648" cy="2554545"/>
          </a:xfrm>
          <a:prstGeom prst="rect">
            <a:avLst/>
          </a:prstGeom>
          <a:noFill/>
        </p:spPr>
        <p:txBody>
          <a:bodyPr wrap="square" lIns="91440" tIns="45720" rIns="91440" bIns="45720">
            <a:spAutoFit/>
          </a:bodyPr>
          <a:lstStyle/>
          <a:p>
            <a:pPr algn="ctr"/>
            <a:r>
              <a:rPr lang="en-GB" sz="2000" b="0" cap="none" spc="0" dirty="0">
                <a:ln w="0"/>
                <a:solidFill>
                  <a:schemeClr val="tx1"/>
                </a:solidFill>
                <a:effectLst>
                  <a:outerShdw blurRad="38100" dist="19050" dir="2700000" algn="tl" rotWithShape="0">
                    <a:schemeClr val="dk1">
                      <a:alpha val="40000"/>
                    </a:schemeClr>
                  </a:outerShdw>
                </a:effectLst>
              </a:rPr>
              <a:t>  </a:t>
            </a:r>
            <a:r>
              <a:rPr lang="en-US" sz="2000" b="0" cap="none" spc="0" dirty="0">
                <a:ln w="0"/>
                <a:solidFill>
                  <a:srgbClr val="002060"/>
                </a:solidFill>
                <a:effectLst>
                  <a:outerShdw blurRad="38100" dist="19050" dir="2700000" algn="tl" rotWithShape="0">
                    <a:schemeClr val="dk1">
                      <a:alpha val="40000"/>
                    </a:schemeClr>
                  </a:outerShdw>
                </a:effectLst>
              </a:rPr>
              <a:t>here we see the relation between vote average and release year </a:t>
            </a:r>
          </a:p>
          <a:p>
            <a:pPr algn="ctr"/>
            <a:r>
              <a:rPr lang="en-US" sz="2000" dirty="0">
                <a:ln w="0"/>
                <a:solidFill>
                  <a:srgbClr val="002060"/>
                </a:solidFill>
                <a:effectLst>
                  <a:outerShdw blurRad="38100" dist="19050" dir="2700000" algn="tl" rotWithShape="0">
                    <a:schemeClr val="dk1">
                      <a:alpha val="40000"/>
                    </a:schemeClr>
                  </a:outerShdw>
                </a:effectLst>
              </a:rPr>
              <a:t>And we realize here that least rates is from 2001 to 2017 and rarely to find some movies and every year has all rates’ movies but after 2010 is the highest rates ever </a:t>
            </a:r>
            <a:r>
              <a:rPr lang="en-US" sz="2000" dirty="0">
                <a:ln w="0"/>
                <a:solidFill>
                  <a:schemeClr val="tx1">
                    <a:lumMod val="65000"/>
                    <a:lumOff val="35000"/>
                  </a:schemeClr>
                </a:solidFill>
                <a:effectLst>
                  <a:outerShdw blurRad="38100" dist="19050" dir="2700000" algn="tl" rotWithShape="0">
                    <a:schemeClr val="dk1">
                      <a:alpha val="40000"/>
                    </a:schemeClr>
                  </a:outerShdw>
                </a:effectLst>
              </a:rPr>
              <a:t>but in total view we get that with increasing the year the number of the movies increases and the vote rate is also increasing</a:t>
            </a:r>
            <a:endParaRPr lang="en-US" sz="20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7DAD3E12-5F14-4C06-8869-6F97B978E4B6}"/>
              </a:ext>
            </a:extLst>
          </p:cNvPr>
          <p:cNvPicPr>
            <a:picLocks noChangeAspect="1"/>
          </p:cNvPicPr>
          <p:nvPr/>
        </p:nvPicPr>
        <p:blipFill>
          <a:blip r:embed="rId2"/>
          <a:stretch>
            <a:fillRect/>
          </a:stretch>
        </p:blipFill>
        <p:spPr>
          <a:xfrm>
            <a:off x="-1" y="0"/>
            <a:ext cx="6095999" cy="1751887"/>
          </a:xfrm>
          <a:prstGeom prst="rect">
            <a:avLst/>
          </a:prstGeom>
        </p:spPr>
      </p:pic>
      <p:pic>
        <p:nvPicPr>
          <p:cNvPr id="5" name="Picture 4">
            <a:extLst>
              <a:ext uri="{FF2B5EF4-FFF2-40B4-BE49-F238E27FC236}">
                <a16:creationId xmlns:a16="http://schemas.microsoft.com/office/drawing/2014/main" id="{8B261523-76EE-4AA2-ADC4-FC168346A6E7}"/>
              </a:ext>
            </a:extLst>
          </p:cNvPr>
          <p:cNvPicPr>
            <a:picLocks noChangeAspect="1"/>
          </p:cNvPicPr>
          <p:nvPr/>
        </p:nvPicPr>
        <p:blipFill>
          <a:blip r:embed="rId3"/>
          <a:stretch>
            <a:fillRect/>
          </a:stretch>
        </p:blipFill>
        <p:spPr>
          <a:xfrm>
            <a:off x="0" y="1751886"/>
            <a:ext cx="6095998" cy="5106113"/>
          </a:xfrm>
          <a:prstGeom prst="rect">
            <a:avLst/>
          </a:prstGeom>
        </p:spPr>
      </p:pic>
      <p:sp>
        <p:nvSpPr>
          <p:cNvPr id="6" name="Rectangle 5">
            <a:extLst>
              <a:ext uri="{FF2B5EF4-FFF2-40B4-BE49-F238E27FC236}">
                <a16:creationId xmlns:a16="http://schemas.microsoft.com/office/drawing/2014/main" id="{234BD554-9F46-44C1-AEE5-49A7442FDAE2}"/>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Release year and movie rate</a:t>
            </a:r>
            <a:endParaRPr lang="en-US" dirty="0">
              <a:effectLst/>
            </a:endParaRPr>
          </a:p>
        </p:txBody>
      </p:sp>
    </p:spTree>
    <p:extLst>
      <p:ext uri="{BB962C8B-B14F-4D97-AF65-F5344CB8AC3E}">
        <p14:creationId xmlns:p14="http://schemas.microsoft.com/office/powerpoint/2010/main" val="3376481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642FA10-279F-4127-B952-9104E9F195D6}"/>
              </a:ext>
            </a:extLst>
          </p:cNvPr>
          <p:cNvPicPr>
            <a:picLocks noChangeAspect="1"/>
          </p:cNvPicPr>
          <p:nvPr/>
        </p:nvPicPr>
        <p:blipFill>
          <a:blip r:embed="rId2"/>
          <a:stretch>
            <a:fillRect/>
          </a:stretch>
        </p:blipFill>
        <p:spPr>
          <a:xfrm>
            <a:off x="0" y="1317073"/>
            <a:ext cx="6096000" cy="2582165"/>
          </a:xfrm>
          <a:prstGeom prst="rect">
            <a:avLst/>
          </a:prstGeom>
        </p:spPr>
      </p:pic>
      <p:pic>
        <p:nvPicPr>
          <p:cNvPr id="5" name="Picture 4">
            <a:extLst>
              <a:ext uri="{FF2B5EF4-FFF2-40B4-BE49-F238E27FC236}">
                <a16:creationId xmlns:a16="http://schemas.microsoft.com/office/drawing/2014/main" id="{C13B5E92-1D99-461A-8001-4C391711407D}"/>
              </a:ext>
            </a:extLst>
          </p:cNvPr>
          <p:cNvPicPr>
            <a:picLocks noChangeAspect="1"/>
          </p:cNvPicPr>
          <p:nvPr/>
        </p:nvPicPr>
        <p:blipFill>
          <a:blip r:embed="rId3"/>
          <a:stretch>
            <a:fillRect/>
          </a:stretch>
        </p:blipFill>
        <p:spPr>
          <a:xfrm>
            <a:off x="0" y="1"/>
            <a:ext cx="6096000" cy="1317072"/>
          </a:xfrm>
          <a:prstGeom prst="rect">
            <a:avLst/>
          </a:prstGeom>
        </p:spPr>
      </p:pic>
      <p:sp>
        <p:nvSpPr>
          <p:cNvPr id="4" name="TextBox 3">
            <a:extLst>
              <a:ext uri="{FF2B5EF4-FFF2-40B4-BE49-F238E27FC236}">
                <a16:creationId xmlns:a16="http://schemas.microsoft.com/office/drawing/2014/main" id="{7E834F07-7E1F-44AD-BF50-D02E4350A1D5}"/>
              </a:ext>
            </a:extLst>
          </p:cNvPr>
          <p:cNvSpPr txBox="1"/>
          <p:nvPr/>
        </p:nvSpPr>
        <p:spPr>
          <a:xfrm>
            <a:off x="6837028" y="3078760"/>
            <a:ext cx="4661983" cy="646331"/>
          </a:xfrm>
          <a:prstGeom prst="rect">
            <a:avLst/>
          </a:prstGeom>
          <a:noFill/>
        </p:spPr>
        <p:txBody>
          <a:bodyPr wrap="square" rtlCol="0">
            <a:spAutoFit/>
          </a:bodyPr>
          <a:lstStyle/>
          <a:p>
            <a:r>
              <a:rPr lang="en-US" dirty="0"/>
              <a:t>As we can see here the newer years have more burden with highest revenue</a:t>
            </a:r>
          </a:p>
        </p:txBody>
      </p:sp>
      <p:pic>
        <p:nvPicPr>
          <p:cNvPr id="7" name="Picture 6">
            <a:extLst>
              <a:ext uri="{FF2B5EF4-FFF2-40B4-BE49-F238E27FC236}">
                <a16:creationId xmlns:a16="http://schemas.microsoft.com/office/drawing/2014/main" id="{339C74FA-E1D6-45F0-BEE6-10985DE264A9}"/>
              </a:ext>
            </a:extLst>
          </p:cNvPr>
          <p:cNvPicPr>
            <a:picLocks noChangeAspect="1"/>
          </p:cNvPicPr>
          <p:nvPr/>
        </p:nvPicPr>
        <p:blipFill>
          <a:blip r:embed="rId4"/>
          <a:stretch>
            <a:fillRect/>
          </a:stretch>
        </p:blipFill>
        <p:spPr>
          <a:xfrm>
            <a:off x="-1" y="3899239"/>
            <a:ext cx="6095999" cy="2958762"/>
          </a:xfrm>
          <a:prstGeom prst="rect">
            <a:avLst/>
          </a:prstGeom>
        </p:spPr>
      </p:pic>
      <p:sp>
        <p:nvSpPr>
          <p:cNvPr id="8" name="Rectangle 7">
            <a:extLst>
              <a:ext uri="{FF2B5EF4-FFF2-40B4-BE49-F238E27FC236}">
                <a16:creationId xmlns:a16="http://schemas.microsoft.com/office/drawing/2014/main" id="{26A0957F-9FDA-4D77-8780-C9F1985802D1}"/>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Release year and (</a:t>
            </a:r>
            <a:r>
              <a:rPr lang="en-US" sz="1800" kern="1200" dirty="0" err="1">
                <a:solidFill>
                  <a:srgbClr val="FFFFFF"/>
                </a:solidFill>
                <a:effectLst/>
                <a:latin typeface="Calibri" panose="020F0502020204030204" pitchFamily="34" charset="0"/>
                <a:ea typeface="+mn-ea"/>
                <a:cs typeface="+mn-cs"/>
              </a:rPr>
              <a:t>revenue,budget</a:t>
            </a:r>
            <a:r>
              <a:rPr lang="en-US" sz="1800" kern="1200" dirty="0">
                <a:solidFill>
                  <a:srgbClr val="FFFFFF"/>
                </a:solidFill>
                <a:effectLst/>
                <a:latin typeface="Calibri" panose="020F0502020204030204" pitchFamily="34" charset="0"/>
                <a:ea typeface="+mn-ea"/>
                <a:cs typeface="+mn-cs"/>
              </a:rPr>
              <a:t>)</a:t>
            </a:r>
            <a:endParaRPr lang="en-US" dirty="0">
              <a:effectLst/>
            </a:endParaRPr>
          </a:p>
        </p:txBody>
      </p:sp>
    </p:spTree>
    <p:extLst>
      <p:ext uri="{BB962C8B-B14F-4D97-AF65-F5344CB8AC3E}">
        <p14:creationId xmlns:p14="http://schemas.microsoft.com/office/powerpoint/2010/main" val="51271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6FA557-99F8-48FC-95FA-DCD01AD11EF5}"/>
              </a:ext>
            </a:extLst>
          </p:cNvPr>
          <p:cNvSpPr/>
          <p:nvPr/>
        </p:nvSpPr>
        <p:spPr>
          <a:xfrm>
            <a:off x="6096001" y="3318317"/>
            <a:ext cx="6095999" cy="1015663"/>
          </a:xfrm>
          <a:prstGeom prst="rect">
            <a:avLst/>
          </a:prstGeom>
          <a:noFill/>
        </p:spPr>
        <p:txBody>
          <a:bodyPr wrap="square" lIns="91440" tIns="45720" rIns="91440" bIns="45720">
            <a:spAutoFit/>
          </a:bodyPr>
          <a:lstStyle/>
          <a:p>
            <a:pPr algn="ctr"/>
            <a:r>
              <a:rPr lang="en-US" sz="2000" dirty="0">
                <a:ln w="0"/>
                <a:solidFill>
                  <a:srgbClr val="002060"/>
                </a:solidFill>
                <a:effectLst>
                  <a:outerShdw blurRad="38100" dist="19050" dir="2700000" algn="tl" rotWithShape="0">
                    <a:schemeClr val="dk1">
                      <a:alpha val="40000"/>
                    </a:schemeClr>
                  </a:outerShdw>
                </a:effectLst>
              </a:rPr>
              <a:t>This histogram shows that the most popular movies gets the highest vote rates and it’s normally to find the </a:t>
            </a:r>
            <a:r>
              <a:rPr lang="en-US" sz="2000" dirty="0" err="1">
                <a:ln w="0"/>
                <a:solidFill>
                  <a:srgbClr val="002060"/>
                </a:solidFill>
                <a:effectLst>
                  <a:outerShdw blurRad="38100" dist="19050" dir="2700000" algn="tl" rotWithShape="0">
                    <a:schemeClr val="dk1">
                      <a:alpha val="40000"/>
                    </a:schemeClr>
                  </a:outerShdw>
                </a:effectLst>
              </a:rPr>
              <a:t>midum</a:t>
            </a:r>
            <a:r>
              <a:rPr lang="en-US" sz="2000" dirty="0">
                <a:ln w="0"/>
                <a:solidFill>
                  <a:srgbClr val="002060"/>
                </a:solidFill>
                <a:effectLst>
                  <a:outerShdw blurRad="38100" dist="19050" dir="2700000" algn="tl" rotWithShape="0">
                    <a:schemeClr val="dk1">
                      <a:alpha val="40000"/>
                    </a:schemeClr>
                  </a:outerShdw>
                </a:effectLst>
              </a:rPr>
              <a:t> sector got a lot of popularity too</a:t>
            </a:r>
            <a:endParaRPr lang="en-US" sz="2000" b="0" cap="none" spc="0" dirty="0">
              <a:ln w="0"/>
              <a:solidFill>
                <a:srgbClr val="002060"/>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F626F7FE-2112-49DC-BDA0-817044500B00}"/>
              </a:ext>
            </a:extLst>
          </p:cNvPr>
          <p:cNvPicPr>
            <a:picLocks noChangeAspect="1"/>
          </p:cNvPicPr>
          <p:nvPr/>
        </p:nvPicPr>
        <p:blipFill>
          <a:blip r:embed="rId2"/>
          <a:stretch>
            <a:fillRect/>
          </a:stretch>
        </p:blipFill>
        <p:spPr>
          <a:xfrm>
            <a:off x="0" y="0"/>
            <a:ext cx="6095999" cy="1495634"/>
          </a:xfrm>
          <a:prstGeom prst="rect">
            <a:avLst/>
          </a:prstGeom>
        </p:spPr>
      </p:pic>
      <p:pic>
        <p:nvPicPr>
          <p:cNvPr id="7" name="Picture 6" descr="Chart, bar chart&#10;&#10;Description automatically generated">
            <a:extLst>
              <a:ext uri="{FF2B5EF4-FFF2-40B4-BE49-F238E27FC236}">
                <a16:creationId xmlns:a16="http://schemas.microsoft.com/office/drawing/2014/main" id="{40621123-5601-435C-B9CC-FC19CE892312}"/>
              </a:ext>
            </a:extLst>
          </p:cNvPr>
          <p:cNvPicPr>
            <a:picLocks noChangeAspect="1"/>
          </p:cNvPicPr>
          <p:nvPr/>
        </p:nvPicPr>
        <p:blipFill>
          <a:blip r:embed="rId3"/>
          <a:stretch>
            <a:fillRect/>
          </a:stretch>
        </p:blipFill>
        <p:spPr>
          <a:xfrm>
            <a:off x="1" y="1520801"/>
            <a:ext cx="6095998" cy="5362366"/>
          </a:xfrm>
          <a:prstGeom prst="rect">
            <a:avLst/>
          </a:prstGeom>
        </p:spPr>
      </p:pic>
      <p:sp>
        <p:nvSpPr>
          <p:cNvPr id="9" name="Rectangle 8">
            <a:extLst>
              <a:ext uri="{FF2B5EF4-FFF2-40B4-BE49-F238E27FC236}">
                <a16:creationId xmlns:a16="http://schemas.microsoft.com/office/drawing/2014/main" id="{390B113C-6A76-45A9-B0CF-6B6C498CDE2E}"/>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err="1">
                <a:solidFill>
                  <a:srgbClr val="FFFFFF"/>
                </a:solidFill>
                <a:effectLst/>
                <a:latin typeface="Calibri" panose="020F0502020204030204" pitchFamily="34" charset="0"/>
                <a:ea typeface="+mn-ea"/>
                <a:cs typeface="+mn-cs"/>
              </a:rPr>
              <a:t>Vote_average</a:t>
            </a:r>
            <a:r>
              <a:rPr lang="en-US" sz="1800" kern="1200" dirty="0">
                <a:solidFill>
                  <a:srgbClr val="FFFFFF"/>
                </a:solidFill>
                <a:effectLst/>
                <a:latin typeface="Calibri" panose="020F0502020204030204" pitchFamily="34" charset="0"/>
                <a:ea typeface="+mn-ea"/>
                <a:cs typeface="+mn-cs"/>
              </a:rPr>
              <a:t> and popularity relationship</a:t>
            </a:r>
            <a:endParaRPr lang="en-US" dirty="0">
              <a:effectLst/>
            </a:endParaRPr>
          </a:p>
        </p:txBody>
      </p:sp>
    </p:spTree>
    <p:extLst>
      <p:ext uri="{BB962C8B-B14F-4D97-AF65-F5344CB8AC3E}">
        <p14:creationId xmlns:p14="http://schemas.microsoft.com/office/powerpoint/2010/main" val="2413579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9E0CFE-9E70-461E-8EFD-CD237E225A6B}"/>
              </a:ext>
            </a:extLst>
          </p:cNvPr>
          <p:cNvPicPr>
            <a:picLocks noChangeAspect="1"/>
          </p:cNvPicPr>
          <p:nvPr/>
        </p:nvPicPr>
        <p:blipFill>
          <a:blip r:embed="rId2"/>
          <a:stretch>
            <a:fillRect/>
          </a:stretch>
        </p:blipFill>
        <p:spPr>
          <a:xfrm>
            <a:off x="0" y="714375"/>
            <a:ext cx="6192562" cy="6143625"/>
          </a:xfrm>
          <a:prstGeom prst="rect">
            <a:avLst/>
          </a:prstGeom>
        </p:spPr>
      </p:pic>
      <p:pic>
        <p:nvPicPr>
          <p:cNvPr id="5" name="Picture 4">
            <a:extLst>
              <a:ext uri="{FF2B5EF4-FFF2-40B4-BE49-F238E27FC236}">
                <a16:creationId xmlns:a16="http://schemas.microsoft.com/office/drawing/2014/main" id="{72EC2442-F59E-4AF1-8ECC-5A2472AA2C30}"/>
              </a:ext>
            </a:extLst>
          </p:cNvPr>
          <p:cNvPicPr>
            <a:picLocks noChangeAspect="1"/>
          </p:cNvPicPr>
          <p:nvPr/>
        </p:nvPicPr>
        <p:blipFill>
          <a:blip r:embed="rId3"/>
          <a:stretch>
            <a:fillRect/>
          </a:stretch>
        </p:blipFill>
        <p:spPr>
          <a:xfrm>
            <a:off x="48281" y="0"/>
            <a:ext cx="6144281" cy="714375"/>
          </a:xfrm>
          <a:prstGeom prst="rect">
            <a:avLst/>
          </a:prstGeom>
        </p:spPr>
      </p:pic>
      <p:sp>
        <p:nvSpPr>
          <p:cNvPr id="6" name="Rectangle 5">
            <a:extLst>
              <a:ext uri="{FF2B5EF4-FFF2-40B4-BE49-F238E27FC236}">
                <a16:creationId xmlns:a16="http://schemas.microsoft.com/office/drawing/2014/main" id="{917F7B75-A40A-4A3D-A801-07855F888FEB}"/>
              </a:ext>
            </a:extLst>
          </p:cNvPr>
          <p:cNvSpPr/>
          <p:nvPr/>
        </p:nvSpPr>
        <p:spPr>
          <a:xfrm>
            <a:off x="6942935" y="666750"/>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err="1">
                <a:solidFill>
                  <a:srgbClr val="FFFFFF"/>
                </a:solidFill>
                <a:effectLst/>
                <a:latin typeface="Calibri" panose="020F0502020204030204" pitchFamily="34" charset="0"/>
                <a:ea typeface="+mn-ea"/>
                <a:cs typeface="+mn-cs"/>
              </a:rPr>
              <a:t>Vote_average</a:t>
            </a:r>
            <a:r>
              <a:rPr lang="en-US" sz="1800" kern="1200" dirty="0">
                <a:solidFill>
                  <a:srgbClr val="FFFFFF"/>
                </a:solidFill>
                <a:effectLst/>
                <a:latin typeface="Calibri" panose="020F0502020204030204" pitchFamily="34" charset="0"/>
                <a:ea typeface="+mn-ea"/>
                <a:cs typeface="+mn-cs"/>
              </a:rPr>
              <a:t> and genre relationship</a:t>
            </a:r>
            <a:endParaRPr lang="en-US" dirty="0">
              <a:effectLst/>
            </a:endParaRPr>
          </a:p>
        </p:txBody>
      </p:sp>
      <p:sp>
        <p:nvSpPr>
          <p:cNvPr id="7" name="TextBox 6">
            <a:extLst>
              <a:ext uri="{FF2B5EF4-FFF2-40B4-BE49-F238E27FC236}">
                <a16:creationId xmlns:a16="http://schemas.microsoft.com/office/drawing/2014/main" id="{D84DB844-3FA4-48FA-9167-7427774A41D4}"/>
              </a:ext>
            </a:extLst>
          </p:cNvPr>
          <p:cNvSpPr txBox="1"/>
          <p:nvPr/>
        </p:nvSpPr>
        <p:spPr>
          <a:xfrm>
            <a:off x="6942935" y="3463021"/>
            <a:ext cx="4343400" cy="646331"/>
          </a:xfrm>
          <a:prstGeom prst="rect">
            <a:avLst/>
          </a:prstGeom>
          <a:noFill/>
        </p:spPr>
        <p:txBody>
          <a:bodyPr wrap="square" rtlCol="0">
            <a:spAutoFit/>
          </a:bodyPr>
          <a:lstStyle/>
          <a:p>
            <a:r>
              <a:rPr lang="en-US" dirty="0"/>
              <a:t>Here we realize that most rated movies are drama, animation documentary and comedy</a:t>
            </a:r>
          </a:p>
        </p:txBody>
      </p:sp>
    </p:spTree>
    <p:extLst>
      <p:ext uri="{BB962C8B-B14F-4D97-AF65-F5344CB8AC3E}">
        <p14:creationId xmlns:p14="http://schemas.microsoft.com/office/powerpoint/2010/main" val="218684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accent1">
              <a:lumMod val="40000"/>
              <a:lumOff val="60000"/>
            </a:schemeClr>
          </a:fgClr>
          <a:bgClr>
            <a:schemeClr val="accent1">
              <a:lumMod val="60000"/>
              <a:lumOff val="40000"/>
            </a:schemeClr>
          </a:bgClr>
        </a:patt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3CB7C3C-E7CC-404C-8956-31D43F199F80}"/>
              </a:ext>
            </a:extLst>
          </p:cNvPr>
          <p:cNvPicPr>
            <a:picLocks noChangeAspect="1"/>
          </p:cNvPicPr>
          <p:nvPr/>
        </p:nvPicPr>
        <p:blipFill>
          <a:blip r:embed="rId2"/>
          <a:stretch>
            <a:fillRect/>
          </a:stretch>
        </p:blipFill>
        <p:spPr>
          <a:xfrm>
            <a:off x="920254" y="3429000"/>
            <a:ext cx="4733925" cy="1390650"/>
          </a:xfrm>
          <a:prstGeom prst="rect">
            <a:avLst/>
          </a:prstGeom>
        </p:spPr>
      </p:pic>
      <p:pic>
        <p:nvPicPr>
          <p:cNvPr id="37" name="Picture 36">
            <a:extLst>
              <a:ext uri="{FF2B5EF4-FFF2-40B4-BE49-F238E27FC236}">
                <a16:creationId xmlns:a16="http://schemas.microsoft.com/office/drawing/2014/main" id="{F93537CA-5379-4AA7-9A5C-7AD13699A324}"/>
              </a:ext>
            </a:extLst>
          </p:cNvPr>
          <p:cNvPicPr>
            <a:picLocks noChangeAspect="1"/>
          </p:cNvPicPr>
          <p:nvPr/>
        </p:nvPicPr>
        <p:blipFill>
          <a:blip r:embed="rId3"/>
          <a:stretch>
            <a:fillRect/>
          </a:stretch>
        </p:blipFill>
        <p:spPr>
          <a:xfrm>
            <a:off x="6537823" y="3429000"/>
            <a:ext cx="4733925" cy="1390650"/>
          </a:xfrm>
          <a:prstGeom prst="rect">
            <a:avLst/>
          </a:prstGeom>
        </p:spPr>
      </p:pic>
      <p:pic>
        <p:nvPicPr>
          <p:cNvPr id="41" name="Picture 40">
            <a:extLst>
              <a:ext uri="{FF2B5EF4-FFF2-40B4-BE49-F238E27FC236}">
                <a16:creationId xmlns:a16="http://schemas.microsoft.com/office/drawing/2014/main" id="{A24417EE-F0AA-40E5-B0F3-CBE12F1D0307}"/>
              </a:ext>
            </a:extLst>
          </p:cNvPr>
          <p:cNvPicPr>
            <a:picLocks noChangeAspect="1"/>
          </p:cNvPicPr>
          <p:nvPr/>
        </p:nvPicPr>
        <p:blipFill>
          <a:blip r:embed="rId4"/>
          <a:stretch>
            <a:fillRect/>
          </a:stretch>
        </p:blipFill>
        <p:spPr>
          <a:xfrm>
            <a:off x="1855638" y="890110"/>
            <a:ext cx="2781300" cy="2066925"/>
          </a:xfrm>
          <a:prstGeom prst="rect">
            <a:avLst/>
          </a:prstGeom>
        </p:spPr>
      </p:pic>
      <p:pic>
        <p:nvPicPr>
          <p:cNvPr id="45" name="Picture 44">
            <a:extLst>
              <a:ext uri="{FF2B5EF4-FFF2-40B4-BE49-F238E27FC236}">
                <a16:creationId xmlns:a16="http://schemas.microsoft.com/office/drawing/2014/main" id="{45C75FA2-5B44-455D-BA46-BA446713A87C}"/>
              </a:ext>
            </a:extLst>
          </p:cNvPr>
          <p:cNvPicPr>
            <a:picLocks noChangeAspect="1"/>
          </p:cNvPicPr>
          <p:nvPr/>
        </p:nvPicPr>
        <p:blipFill>
          <a:blip r:embed="rId4"/>
          <a:stretch>
            <a:fillRect/>
          </a:stretch>
        </p:blipFill>
        <p:spPr>
          <a:xfrm>
            <a:off x="7559292" y="890110"/>
            <a:ext cx="2781300" cy="2066925"/>
          </a:xfrm>
          <a:prstGeom prst="rect">
            <a:avLst/>
          </a:prstGeom>
        </p:spPr>
      </p:pic>
      <p:sp>
        <p:nvSpPr>
          <p:cNvPr id="49" name="Rectangle: Rounded Corners 48">
            <a:extLst>
              <a:ext uri="{FF2B5EF4-FFF2-40B4-BE49-F238E27FC236}">
                <a16:creationId xmlns:a16="http://schemas.microsoft.com/office/drawing/2014/main" id="{CC14D4DA-8CF5-40CB-AD21-5D58D4A581B4}"/>
              </a:ext>
            </a:extLst>
          </p:cNvPr>
          <p:cNvSpPr/>
          <p:nvPr/>
        </p:nvSpPr>
        <p:spPr>
          <a:xfrm>
            <a:off x="3000462" y="5487620"/>
            <a:ext cx="6191075" cy="960539"/>
          </a:xfrm>
          <a:prstGeom prst="roundRect">
            <a:avLst/>
          </a:prstGeom>
          <a:solidFill>
            <a:srgbClr val="FF0000"/>
          </a:solidFill>
          <a:ln>
            <a:solidFill>
              <a:schemeClr val="tx2">
                <a:lumMod val="10000"/>
              </a:schemeClr>
            </a:solid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rtl="0" eaLnBrk="1" latinLnBrk="0" hangingPunct="1">
              <a:spcBef>
                <a:spcPts val="0"/>
              </a:spcBef>
              <a:spcAft>
                <a:spcPts val="0"/>
              </a:spcAft>
            </a:pPr>
            <a:r>
              <a:rPr lang="en-US" sz="2000" b="1" kern="1200" dirty="0">
                <a:solidFill>
                  <a:schemeClr val="bg1">
                    <a:lumMod val="95000"/>
                    <a:lumOff val="5000"/>
                  </a:schemeClr>
                </a:solidFill>
                <a:effectLst/>
                <a:latin typeface="Calibri Light" panose="020F0302020204030204" pitchFamily="34" charset="0"/>
                <a:ea typeface="+mn-ea"/>
                <a:cs typeface="+mn-cs"/>
              </a:rPr>
              <a:t>here we see that the newest the movie is the more they make it with budget and the more they get from it revenue</a:t>
            </a:r>
            <a:endParaRPr lang="en-US" sz="2000" b="1" dirty="0">
              <a:solidFill>
                <a:schemeClr val="bg1">
                  <a:lumMod val="95000"/>
                  <a:lumOff val="5000"/>
                </a:schemeClr>
              </a:solidFill>
              <a:effectLst/>
            </a:endParaRPr>
          </a:p>
        </p:txBody>
      </p:sp>
    </p:spTree>
    <p:extLst>
      <p:ext uri="{BB962C8B-B14F-4D97-AF65-F5344CB8AC3E}">
        <p14:creationId xmlns:p14="http://schemas.microsoft.com/office/powerpoint/2010/main" val="275789000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73482">
              <a:srgbClr val="F8A8B7"/>
            </a:gs>
            <a:gs pos="0">
              <a:schemeClr val="accent1">
                <a:lumMod val="5000"/>
                <a:lumOff val="95000"/>
              </a:schemeClr>
            </a:gs>
            <a:gs pos="0">
              <a:schemeClr val="accent1">
                <a:lumMod val="45000"/>
                <a:lumOff val="55000"/>
              </a:schemeClr>
            </a:gs>
            <a:gs pos="3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CC38AF-4E34-43A5-9A0E-B7AFF17788E0}"/>
              </a:ext>
            </a:extLst>
          </p:cNvPr>
          <p:cNvPicPr>
            <a:picLocks noChangeAspect="1"/>
          </p:cNvPicPr>
          <p:nvPr/>
        </p:nvPicPr>
        <p:blipFill>
          <a:blip r:embed="rId2"/>
          <a:stretch>
            <a:fillRect/>
          </a:stretch>
        </p:blipFill>
        <p:spPr>
          <a:xfrm>
            <a:off x="4323675" y="0"/>
            <a:ext cx="3410426" cy="971686"/>
          </a:xfrm>
          <a:prstGeom prst="rect">
            <a:avLst/>
          </a:prstGeom>
        </p:spPr>
      </p:pic>
      <p:pic>
        <p:nvPicPr>
          <p:cNvPr id="5" name="Picture 4">
            <a:extLst>
              <a:ext uri="{FF2B5EF4-FFF2-40B4-BE49-F238E27FC236}">
                <a16:creationId xmlns:a16="http://schemas.microsoft.com/office/drawing/2014/main" id="{13E7B7D8-02C5-41FE-B9E2-0B77EB574068}"/>
              </a:ext>
            </a:extLst>
          </p:cNvPr>
          <p:cNvPicPr>
            <a:picLocks noChangeAspect="1"/>
          </p:cNvPicPr>
          <p:nvPr/>
        </p:nvPicPr>
        <p:blipFill>
          <a:blip r:embed="rId3"/>
          <a:stretch>
            <a:fillRect/>
          </a:stretch>
        </p:blipFill>
        <p:spPr>
          <a:xfrm>
            <a:off x="262298" y="971686"/>
            <a:ext cx="11667403" cy="5886314"/>
          </a:xfrm>
          <a:prstGeom prst="rect">
            <a:avLst/>
          </a:prstGeom>
        </p:spPr>
      </p:pic>
    </p:spTree>
    <p:extLst>
      <p:ext uri="{BB962C8B-B14F-4D97-AF65-F5344CB8AC3E}">
        <p14:creationId xmlns:p14="http://schemas.microsoft.com/office/powerpoint/2010/main" val="63187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descr="3D abstract blue and gold cube illustration">
            <a:extLst>
              <a:ext uri="{FF2B5EF4-FFF2-40B4-BE49-F238E27FC236}">
                <a16:creationId xmlns:a16="http://schemas.microsoft.com/office/drawing/2014/main" id="{B01DB07E-7E79-48A5-9A17-157BDFE115FC}"/>
              </a:ext>
            </a:extLst>
          </p:cNvPr>
          <p:cNvPicPr>
            <a:picLocks noChangeAspect="1"/>
          </p:cNvPicPr>
          <p:nvPr/>
        </p:nvPicPr>
        <p:blipFill rotWithShape="1">
          <a:blip r:embed="rId3"/>
          <a:srcRect l="23745" r="40616" b="1"/>
          <a:stretch/>
        </p:blipFill>
        <p:spPr>
          <a:xfrm>
            <a:off x="20" y="-6418"/>
            <a:ext cx="4077443" cy="6864418"/>
          </a:xfrm>
          <a:prstGeom prst="rect">
            <a:avLst/>
          </a:prstGeom>
        </p:spPr>
      </p:pic>
      <p:sp>
        <p:nvSpPr>
          <p:cNvPr id="4" name="Title 1">
            <a:extLst>
              <a:ext uri="{FF2B5EF4-FFF2-40B4-BE49-F238E27FC236}">
                <a16:creationId xmlns:a16="http://schemas.microsoft.com/office/drawing/2014/main" id="{8A760EE7-B539-4EB4-B1F6-D7293AA78A59}"/>
              </a:ext>
            </a:extLst>
          </p:cNvPr>
          <p:cNvSpPr txBox="1">
            <a:spLocks/>
          </p:cNvSpPr>
          <p:nvPr/>
        </p:nvSpPr>
        <p:spPr>
          <a:xfrm>
            <a:off x="4077463" y="2597116"/>
            <a:ext cx="8101774" cy="1657350"/>
          </a:xfrm>
          <a:prstGeom prst="rect">
            <a:avLst/>
          </a:prstGeom>
          <a:scene3d>
            <a:camera prst="orthographicFront">
              <a:rot lat="0" lon="0" rev="0"/>
            </a:camera>
            <a:lightRig rig="glow" dir="t">
              <a:rot lat="0" lon="0" rev="4800000"/>
            </a:lightRig>
          </a:scene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524736"/>
                </a:solidFill>
              </a:rPr>
              <a:t>Scaling and manipulating with data</a:t>
            </a:r>
          </a:p>
        </p:txBody>
      </p:sp>
    </p:spTree>
    <p:extLst>
      <p:ext uri="{BB962C8B-B14F-4D97-AF65-F5344CB8AC3E}">
        <p14:creationId xmlns:p14="http://schemas.microsoft.com/office/powerpoint/2010/main" val="247727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4453B-4984-4D89-98B6-BEB2FE1E8D83}"/>
              </a:ext>
            </a:extLst>
          </p:cNvPr>
          <p:cNvPicPr>
            <a:picLocks noChangeAspect="1"/>
          </p:cNvPicPr>
          <p:nvPr/>
        </p:nvPicPr>
        <p:blipFill>
          <a:blip r:embed="rId2"/>
          <a:stretch>
            <a:fillRect/>
          </a:stretch>
        </p:blipFill>
        <p:spPr>
          <a:xfrm>
            <a:off x="0" y="933450"/>
            <a:ext cx="7153275" cy="5924550"/>
          </a:xfrm>
          <a:prstGeom prst="rect">
            <a:avLst/>
          </a:prstGeom>
        </p:spPr>
      </p:pic>
      <p:pic>
        <p:nvPicPr>
          <p:cNvPr id="5" name="Picture 4">
            <a:extLst>
              <a:ext uri="{FF2B5EF4-FFF2-40B4-BE49-F238E27FC236}">
                <a16:creationId xmlns:a16="http://schemas.microsoft.com/office/drawing/2014/main" id="{411FBA6D-C4D6-4BF3-89D4-77B5A21E4956}"/>
              </a:ext>
            </a:extLst>
          </p:cNvPr>
          <p:cNvPicPr>
            <a:picLocks noChangeAspect="1"/>
          </p:cNvPicPr>
          <p:nvPr/>
        </p:nvPicPr>
        <p:blipFill>
          <a:blip r:embed="rId3"/>
          <a:stretch>
            <a:fillRect/>
          </a:stretch>
        </p:blipFill>
        <p:spPr>
          <a:xfrm>
            <a:off x="0" y="1"/>
            <a:ext cx="7153275" cy="933450"/>
          </a:xfrm>
          <a:prstGeom prst="rect">
            <a:avLst/>
          </a:prstGeom>
        </p:spPr>
      </p:pic>
      <p:sp>
        <p:nvSpPr>
          <p:cNvPr id="6" name="Rectangle 5">
            <a:extLst>
              <a:ext uri="{FF2B5EF4-FFF2-40B4-BE49-F238E27FC236}">
                <a16:creationId xmlns:a16="http://schemas.microsoft.com/office/drawing/2014/main" id="{8C1FA92F-0A8F-4A54-99BE-6B831C9ADFB3}"/>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a:t>
            </a:r>
            <a:endParaRPr lang="en-US" dirty="0">
              <a:effectLst/>
            </a:endParaRPr>
          </a:p>
        </p:txBody>
      </p:sp>
      <p:sp>
        <p:nvSpPr>
          <p:cNvPr id="7" name="TextBox 6">
            <a:extLst>
              <a:ext uri="{FF2B5EF4-FFF2-40B4-BE49-F238E27FC236}">
                <a16:creationId xmlns:a16="http://schemas.microsoft.com/office/drawing/2014/main" id="{012C66A0-A3AB-4A95-A73C-2488A4412726}"/>
              </a:ext>
            </a:extLst>
          </p:cNvPr>
          <p:cNvSpPr txBox="1"/>
          <p:nvPr/>
        </p:nvSpPr>
        <p:spPr>
          <a:xfrm>
            <a:off x="7258050" y="2857500"/>
            <a:ext cx="4714875" cy="923330"/>
          </a:xfrm>
          <a:prstGeom prst="rect">
            <a:avLst/>
          </a:prstGeom>
          <a:noFill/>
        </p:spPr>
        <p:txBody>
          <a:bodyPr wrap="square" rtlCol="0">
            <a:spAutoFit/>
          </a:bodyPr>
          <a:lstStyle/>
          <a:p>
            <a:r>
              <a:rPr lang="en-US" dirty="0"/>
              <a:t>Here we want to know if there a relation between audience and critic rating, actually we realize that </a:t>
            </a:r>
            <a:r>
              <a:rPr lang="en-US" dirty="0" err="1"/>
              <a:t>almostly</a:t>
            </a:r>
            <a:r>
              <a:rPr lang="en-US" dirty="0"/>
              <a:t> they are neat to each other </a:t>
            </a:r>
          </a:p>
        </p:txBody>
      </p:sp>
    </p:spTree>
    <p:extLst>
      <p:ext uri="{BB962C8B-B14F-4D97-AF65-F5344CB8AC3E}">
        <p14:creationId xmlns:p14="http://schemas.microsoft.com/office/powerpoint/2010/main" val="3231970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176CC-C25E-493C-B9F6-A16E3A856F67}"/>
              </a:ext>
            </a:extLst>
          </p:cNvPr>
          <p:cNvPicPr>
            <a:picLocks noChangeAspect="1"/>
          </p:cNvPicPr>
          <p:nvPr/>
        </p:nvPicPr>
        <p:blipFill>
          <a:blip r:embed="rId2"/>
          <a:stretch>
            <a:fillRect/>
          </a:stretch>
        </p:blipFill>
        <p:spPr>
          <a:xfrm>
            <a:off x="0" y="0"/>
            <a:ext cx="6848476" cy="110496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32C9823F-1D3F-447F-A337-71BBC8D81612}"/>
              </a:ext>
            </a:extLst>
          </p:cNvPr>
          <p:cNvPicPr>
            <a:picLocks noChangeAspect="1"/>
          </p:cNvPicPr>
          <p:nvPr/>
        </p:nvPicPr>
        <p:blipFill>
          <a:blip r:embed="rId3"/>
          <a:stretch>
            <a:fillRect/>
          </a:stretch>
        </p:blipFill>
        <p:spPr>
          <a:xfrm>
            <a:off x="23382" y="1104961"/>
            <a:ext cx="6825093" cy="5753040"/>
          </a:xfrm>
          <a:prstGeom prst="rect">
            <a:avLst/>
          </a:prstGeom>
        </p:spPr>
      </p:pic>
      <p:sp>
        <p:nvSpPr>
          <p:cNvPr id="6" name="Rectangle 5">
            <a:extLst>
              <a:ext uri="{FF2B5EF4-FFF2-40B4-BE49-F238E27FC236}">
                <a16:creationId xmlns:a16="http://schemas.microsoft.com/office/drawing/2014/main" id="{F02D2270-C727-4077-B02E-3B5828EDC83B}"/>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dirty="0">
                <a:solidFill>
                  <a:srgbClr val="FFFFFF"/>
                </a:solidFill>
                <a:latin typeface="Calibri" panose="020F0502020204030204" pitchFamily="34" charset="0"/>
              </a:rPr>
              <a:t>Budget an </a:t>
            </a:r>
            <a:r>
              <a:rPr lang="en-US" dirty="0" err="1">
                <a:solidFill>
                  <a:srgbClr val="FFFFFF"/>
                </a:solidFill>
                <a:latin typeface="Calibri" panose="020F0502020204030204" pitchFamily="34" charset="0"/>
              </a:rPr>
              <a:t>dgenre</a:t>
            </a:r>
            <a:r>
              <a:rPr lang="en-US" dirty="0">
                <a:solidFill>
                  <a:srgbClr val="FFFFFF"/>
                </a:solidFill>
                <a:latin typeface="Calibri" panose="020F0502020204030204" pitchFamily="34" charset="0"/>
              </a:rPr>
              <a:t> </a:t>
            </a:r>
            <a:r>
              <a:rPr lang="en-US" dirty="0" err="1">
                <a:solidFill>
                  <a:srgbClr val="FFFFFF"/>
                </a:solidFill>
                <a:latin typeface="Calibri" panose="020F0502020204030204" pitchFamily="34" charset="0"/>
              </a:rPr>
              <a:t>realtion</a:t>
            </a:r>
            <a:endParaRPr lang="en-US" dirty="0">
              <a:effectLst/>
            </a:endParaRPr>
          </a:p>
        </p:txBody>
      </p:sp>
      <p:sp>
        <p:nvSpPr>
          <p:cNvPr id="7" name="TextBox 6">
            <a:extLst>
              <a:ext uri="{FF2B5EF4-FFF2-40B4-BE49-F238E27FC236}">
                <a16:creationId xmlns:a16="http://schemas.microsoft.com/office/drawing/2014/main" id="{416F1A59-383C-4164-8319-081B2A63E835}"/>
              </a:ext>
            </a:extLst>
          </p:cNvPr>
          <p:cNvSpPr txBox="1"/>
          <p:nvPr/>
        </p:nvSpPr>
        <p:spPr>
          <a:xfrm>
            <a:off x="7867650" y="2967335"/>
            <a:ext cx="3629025" cy="923330"/>
          </a:xfrm>
          <a:prstGeom prst="rect">
            <a:avLst/>
          </a:prstGeom>
          <a:noFill/>
        </p:spPr>
        <p:txBody>
          <a:bodyPr wrap="square" rtlCol="0">
            <a:spAutoFit/>
          </a:bodyPr>
          <a:lstStyle/>
          <a:p>
            <a:r>
              <a:rPr lang="en-US" dirty="0"/>
              <a:t>And here we realize that movies which costs most budget are action movies</a:t>
            </a:r>
          </a:p>
        </p:txBody>
      </p:sp>
    </p:spTree>
    <p:extLst>
      <p:ext uri="{BB962C8B-B14F-4D97-AF65-F5344CB8AC3E}">
        <p14:creationId xmlns:p14="http://schemas.microsoft.com/office/powerpoint/2010/main" val="2192352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D9506-4623-4CCE-95FA-3DF9434F3B29}"/>
              </a:ext>
            </a:extLst>
          </p:cNvPr>
          <p:cNvPicPr>
            <a:picLocks noChangeAspect="1"/>
          </p:cNvPicPr>
          <p:nvPr/>
        </p:nvPicPr>
        <p:blipFill>
          <a:blip r:embed="rId2"/>
          <a:stretch>
            <a:fillRect/>
          </a:stretch>
        </p:blipFill>
        <p:spPr>
          <a:xfrm>
            <a:off x="0" y="0"/>
            <a:ext cx="6505575" cy="1252590"/>
          </a:xfrm>
          <a:prstGeom prst="rect">
            <a:avLst/>
          </a:prstGeom>
        </p:spPr>
      </p:pic>
      <p:pic>
        <p:nvPicPr>
          <p:cNvPr id="5" name="Picture 4" descr="Chart, scatter chart&#10;&#10;Description automatically generated">
            <a:extLst>
              <a:ext uri="{FF2B5EF4-FFF2-40B4-BE49-F238E27FC236}">
                <a16:creationId xmlns:a16="http://schemas.microsoft.com/office/drawing/2014/main" id="{47970799-063D-4A8F-86B7-0D9F1FC331AA}"/>
              </a:ext>
            </a:extLst>
          </p:cNvPr>
          <p:cNvPicPr>
            <a:picLocks noChangeAspect="1"/>
          </p:cNvPicPr>
          <p:nvPr/>
        </p:nvPicPr>
        <p:blipFill>
          <a:blip r:embed="rId3"/>
          <a:stretch>
            <a:fillRect/>
          </a:stretch>
        </p:blipFill>
        <p:spPr>
          <a:xfrm>
            <a:off x="80603" y="1252590"/>
            <a:ext cx="6424972" cy="5605410"/>
          </a:xfrm>
          <a:prstGeom prst="rect">
            <a:avLst/>
          </a:prstGeom>
        </p:spPr>
      </p:pic>
      <p:sp>
        <p:nvSpPr>
          <p:cNvPr id="6" name="Rectangle 5">
            <a:extLst>
              <a:ext uri="{FF2B5EF4-FFF2-40B4-BE49-F238E27FC236}">
                <a16:creationId xmlns:a16="http://schemas.microsoft.com/office/drawing/2014/main" id="{E6EB6A0D-0F57-4A20-BFB1-393D74BFEB54}"/>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 for genres</a:t>
            </a:r>
            <a:endParaRPr lang="en-US" dirty="0">
              <a:effectLst/>
            </a:endParaRPr>
          </a:p>
        </p:txBody>
      </p:sp>
      <p:sp>
        <p:nvSpPr>
          <p:cNvPr id="7" name="TextBox 6">
            <a:extLst>
              <a:ext uri="{FF2B5EF4-FFF2-40B4-BE49-F238E27FC236}">
                <a16:creationId xmlns:a16="http://schemas.microsoft.com/office/drawing/2014/main" id="{6C3512C3-2A8C-4CE4-8DE8-B6E00911C862}"/>
              </a:ext>
            </a:extLst>
          </p:cNvPr>
          <p:cNvSpPr txBox="1"/>
          <p:nvPr/>
        </p:nvSpPr>
        <p:spPr>
          <a:xfrm>
            <a:off x="7496175" y="2943225"/>
            <a:ext cx="3867150" cy="923330"/>
          </a:xfrm>
          <a:prstGeom prst="rect">
            <a:avLst/>
          </a:prstGeom>
          <a:noFill/>
        </p:spPr>
        <p:txBody>
          <a:bodyPr wrap="square" rtlCol="0">
            <a:spAutoFit/>
          </a:bodyPr>
          <a:lstStyle/>
          <a:p>
            <a:r>
              <a:rPr lang="en-US" dirty="0"/>
              <a:t>And here we find out that movies which have most rating whether it’s bad or good rating are comedy movies</a:t>
            </a:r>
          </a:p>
        </p:txBody>
      </p:sp>
    </p:spTree>
    <p:extLst>
      <p:ext uri="{BB962C8B-B14F-4D97-AF65-F5344CB8AC3E}">
        <p14:creationId xmlns:p14="http://schemas.microsoft.com/office/powerpoint/2010/main" val="1195904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100000">
              <a:schemeClr val="accent1">
                <a:lumMod val="45000"/>
                <a:lumOff val="55000"/>
              </a:schemeClr>
            </a:gs>
            <a:gs pos="39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6E29F-37A3-41D7-AC30-55981F43B5E8}"/>
              </a:ext>
            </a:extLst>
          </p:cNvPr>
          <p:cNvPicPr>
            <a:picLocks noChangeAspect="1"/>
          </p:cNvPicPr>
          <p:nvPr/>
        </p:nvPicPr>
        <p:blipFill>
          <a:blip r:embed="rId2"/>
          <a:stretch>
            <a:fillRect/>
          </a:stretch>
        </p:blipFill>
        <p:spPr>
          <a:xfrm>
            <a:off x="0" y="0"/>
            <a:ext cx="6848475" cy="1204961"/>
          </a:xfrm>
          <a:prstGeom prst="rect">
            <a:avLst/>
          </a:prstGeom>
        </p:spPr>
      </p:pic>
      <p:pic>
        <p:nvPicPr>
          <p:cNvPr id="5" name="Picture 4" descr="Diagram&#10;&#10;Description automatically generated">
            <a:extLst>
              <a:ext uri="{FF2B5EF4-FFF2-40B4-BE49-F238E27FC236}">
                <a16:creationId xmlns:a16="http://schemas.microsoft.com/office/drawing/2014/main" id="{5ECCD5AF-E0F1-4831-85A1-2F958296A9C9}"/>
              </a:ext>
            </a:extLst>
          </p:cNvPr>
          <p:cNvPicPr>
            <a:picLocks noChangeAspect="1"/>
          </p:cNvPicPr>
          <p:nvPr/>
        </p:nvPicPr>
        <p:blipFill>
          <a:blip r:embed="rId3"/>
          <a:stretch>
            <a:fillRect/>
          </a:stretch>
        </p:blipFill>
        <p:spPr>
          <a:xfrm>
            <a:off x="56290" y="1204961"/>
            <a:ext cx="6792185" cy="5653039"/>
          </a:xfrm>
          <a:prstGeom prst="rect">
            <a:avLst/>
          </a:prstGeom>
        </p:spPr>
      </p:pic>
      <p:sp>
        <p:nvSpPr>
          <p:cNvPr id="6" name="Rectangle 5">
            <a:extLst>
              <a:ext uri="{FF2B5EF4-FFF2-40B4-BE49-F238E27FC236}">
                <a16:creationId xmlns:a16="http://schemas.microsoft.com/office/drawing/2014/main" id="{E7BBE0CF-DBAB-4C6C-8E39-D809CA7D9505}"/>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 for genres over random years</a:t>
            </a:r>
            <a:endParaRPr lang="en-US" dirty="0">
              <a:effectLst/>
            </a:endParaRPr>
          </a:p>
        </p:txBody>
      </p:sp>
      <p:sp>
        <p:nvSpPr>
          <p:cNvPr id="7" name="TextBox 6">
            <a:extLst>
              <a:ext uri="{FF2B5EF4-FFF2-40B4-BE49-F238E27FC236}">
                <a16:creationId xmlns:a16="http://schemas.microsoft.com/office/drawing/2014/main" id="{E6AECA5B-558B-49F6-A102-CD347C2DCCB1}"/>
              </a:ext>
            </a:extLst>
          </p:cNvPr>
          <p:cNvSpPr txBox="1"/>
          <p:nvPr/>
        </p:nvSpPr>
        <p:spPr>
          <a:xfrm>
            <a:off x="7429500" y="2690336"/>
            <a:ext cx="4305666" cy="1477328"/>
          </a:xfrm>
          <a:prstGeom prst="rect">
            <a:avLst/>
          </a:prstGeom>
          <a:noFill/>
        </p:spPr>
        <p:txBody>
          <a:bodyPr wrap="none" rtlCol="0">
            <a:spAutoFit/>
          </a:bodyPr>
          <a:lstStyle/>
          <a:p>
            <a:r>
              <a:rPr lang="en-US" dirty="0"/>
              <a:t>We realize that action movies are stand still </a:t>
            </a:r>
          </a:p>
          <a:p>
            <a:r>
              <a:rPr lang="en-US" dirty="0"/>
              <a:t>And adventure movies increases</a:t>
            </a:r>
          </a:p>
          <a:p>
            <a:r>
              <a:rPr lang="en-US" dirty="0"/>
              <a:t>Comedy are still the same</a:t>
            </a:r>
          </a:p>
          <a:p>
            <a:r>
              <a:rPr lang="en-US" dirty="0"/>
              <a:t>And horror too are still the same</a:t>
            </a:r>
          </a:p>
          <a:p>
            <a:r>
              <a:rPr lang="en-US" dirty="0"/>
              <a:t>Romance increase and thriller too increase</a:t>
            </a:r>
          </a:p>
        </p:txBody>
      </p:sp>
    </p:spTree>
    <p:extLst>
      <p:ext uri="{BB962C8B-B14F-4D97-AF65-F5344CB8AC3E}">
        <p14:creationId xmlns:p14="http://schemas.microsoft.com/office/powerpoint/2010/main" val="1013394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descr="Magnifying glass showing decling performance">
            <a:extLst>
              <a:ext uri="{FF2B5EF4-FFF2-40B4-BE49-F238E27FC236}">
                <a16:creationId xmlns:a16="http://schemas.microsoft.com/office/drawing/2014/main" id="{A78AE4A1-2CFA-4D59-BEF9-F58BE3C3CBCA}"/>
              </a:ext>
            </a:extLst>
          </p:cNvPr>
          <p:cNvPicPr>
            <a:picLocks noChangeAspect="1"/>
          </p:cNvPicPr>
          <p:nvPr/>
        </p:nvPicPr>
        <p:blipFill rotWithShape="1">
          <a:blip r:embed="rId2">
            <a:alphaModFix amt="45000"/>
          </a:blip>
          <a:srcRect t="7865" b="7865"/>
          <a:stretch/>
        </p:blipFill>
        <p:spPr>
          <a:xfrm>
            <a:off x="20" y="10"/>
            <a:ext cx="12191980" cy="6857990"/>
          </a:xfrm>
          <a:prstGeom prst="rect">
            <a:avLst/>
          </a:prstGeom>
        </p:spPr>
      </p:pic>
      <p:sp>
        <p:nvSpPr>
          <p:cNvPr id="4" name="Title 3">
            <a:extLst>
              <a:ext uri="{FF2B5EF4-FFF2-40B4-BE49-F238E27FC236}">
                <a16:creationId xmlns:a16="http://schemas.microsoft.com/office/drawing/2014/main" id="{62811F92-A509-47FD-9CA4-D3980A9E3BDD}"/>
              </a:ext>
            </a:extLst>
          </p:cNvPr>
          <p:cNvSpPr>
            <a:spLocks noGrp="1"/>
          </p:cNvSpPr>
          <p:nvPr>
            <p:ph type="title"/>
          </p:nvPr>
        </p:nvSpPr>
        <p:spPr>
          <a:xfrm>
            <a:off x="603504" y="770467"/>
            <a:ext cx="10782300" cy="3352800"/>
          </a:xfrm>
        </p:spPr>
        <p:txBody>
          <a:bodyPr vert="horz" lIns="91440" tIns="45720" rIns="91440" bIns="45720" rtlCol="0" anchor="b">
            <a:normAutofit/>
          </a:bodyPr>
          <a:lstStyle/>
          <a:p>
            <a:pPr>
              <a:lnSpc>
                <a:spcPct val="80000"/>
              </a:lnSpc>
            </a:pPr>
            <a:r>
              <a:rPr lang="en-US" sz="4200" kern="1200" spc="-120" baseline="0" dirty="0">
                <a:solidFill>
                  <a:schemeClr val="tx1"/>
                </a:solidFill>
                <a:latin typeface="+mj-lt"/>
                <a:ea typeface="+mj-ea"/>
                <a:cs typeface="+mj-cs"/>
              </a:rPr>
              <a:t>In this analysis we are looking for unexpected case or visual for our data we all know that it’s normal when you pay more revenue the better the movie will be and the more it will gain revenue, it’s expected, so far, we are looking in this report for unexpected relation make our data more obvious </a:t>
            </a:r>
          </a:p>
        </p:txBody>
      </p:sp>
    </p:spTree>
    <p:extLst>
      <p:ext uri="{BB962C8B-B14F-4D97-AF65-F5344CB8AC3E}">
        <p14:creationId xmlns:p14="http://schemas.microsoft.com/office/powerpoint/2010/main" val="22139457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961C7-937F-4198-8EE0-81B99FCE844C}"/>
              </a:ext>
            </a:extLst>
          </p:cNvPr>
          <p:cNvPicPr>
            <a:picLocks noChangeAspect="1"/>
          </p:cNvPicPr>
          <p:nvPr/>
        </p:nvPicPr>
        <p:blipFill>
          <a:blip r:embed="rId3"/>
          <a:stretch>
            <a:fillRect/>
          </a:stretch>
        </p:blipFill>
        <p:spPr>
          <a:xfrm>
            <a:off x="0" y="1428949"/>
            <a:ext cx="6096000" cy="5429051"/>
          </a:xfrm>
          <a:prstGeom prst="rect">
            <a:avLst/>
          </a:prstGeom>
        </p:spPr>
      </p:pic>
      <p:pic>
        <p:nvPicPr>
          <p:cNvPr id="5" name="Picture 4">
            <a:extLst>
              <a:ext uri="{FF2B5EF4-FFF2-40B4-BE49-F238E27FC236}">
                <a16:creationId xmlns:a16="http://schemas.microsoft.com/office/drawing/2014/main" id="{FD2FF120-5E33-4E86-BD03-3E9A59507512}"/>
              </a:ext>
            </a:extLst>
          </p:cNvPr>
          <p:cNvPicPr>
            <a:picLocks noChangeAspect="1"/>
          </p:cNvPicPr>
          <p:nvPr/>
        </p:nvPicPr>
        <p:blipFill>
          <a:blip r:embed="rId4"/>
          <a:stretch>
            <a:fillRect/>
          </a:stretch>
        </p:blipFill>
        <p:spPr>
          <a:xfrm>
            <a:off x="0" y="0"/>
            <a:ext cx="6096000" cy="1428949"/>
          </a:xfrm>
          <a:prstGeom prst="rect">
            <a:avLst/>
          </a:prstGeom>
        </p:spPr>
      </p:pic>
      <p:sp>
        <p:nvSpPr>
          <p:cNvPr id="6" name="Rectangle 5">
            <a:extLst>
              <a:ext uri="{FF2B5EF4-FFF2-40B4-BE49-F238E27FC236}">
                <a16:creationId xmlns:a16="http://schemas.microsoft.com/office/drawing/2014/main" id="{8CE024AB-014A-4C2B-A416-9C2FE3671F58}"/>
              </a:ext>
            </a:extLst>
          </p:cNvPr>
          <p:cNvSpPr/>
          <p:nvPr/>
        </p:nvSpPr>
        <p:spPr>
          <a:xfrm>
            <a:off x="6971510" y="623879"/>
            <a:ext cx="4343400" cy="805070"/>
          </a:xfrm>
          <a:prstGeom prst="rect">
            <a:avLst/>
          </a:prstGeom>
          <a:blipFill>
            <a:blip r:embed="rId5">
              <a:extLst>
                <a:ext uri="{BEBA8EAE-BF5A-486C-A8C5-ECC9F3942E4B}">
                  <a14:imgProps xmlns:a14="http://schemas.microsoft.com/office/drawing/2010/main">
                    <a14:imgLayer r:embed="rId6">
                      <a14:imgEffect>
                        <a14:saturation sat="400000"/>
                      </a14:imgEffect>
                    </a14:imgLayer>
                  </a14:imgProps>
                </a:ext>
              </a:extLst>
            </a:blip>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Geners</a:t>
            </a:r>
            <a:r>
              <a:rPr lang="en-US" dirty="0">
                <a:solidFill>
                  <a:srgbClr val="FF0000"/>
                </a:solidFill>
              </a:rPr>
              <a:t> of movies</a:t>
            </a:r>
          </a:p>
        </p:txBody>
      </p:sp>
      <p:graphicFrame>
        <p:nvGraphicFramePr>
          <p:cNvPr id="7" name="Content Placeholder 5">
            <a:extLst>
              <a:ext uri="{FF2B5EF4-FFF2-40B4-BE49-F238E27FC236}">
                <a16:creationId xmlns:a16="http://schemas.microsoft.com/office/drawing/2014/main" id="{9898E954-B3C6-45AA-870A-9CF0C9004A5A}"/>
              </a:ext>
            </a:extLst>
          </p:cNvPr>
          <p:cNvGraphicFramePr>
            <a:graphicFrameLocks/>
          </p:cNvGraphicFramePr>
          <p:nvPr>
            <p:extLst>
              <p:ext uri="{D42A27DB-BD31-4B8C-83A1-F6EECF244321}">
                <p14:modId xmlns:p14="http://schemas.microsoft.com/office/powerpoint/2010/main" val="1758751872"/>
              </p:ext>
            </p:extLst>
          </p:nvPr>
        </p:nvGraphicFramePr>
        <p:xfrm>
          <a:off x="6432958" y="2179143"/>
          <a:ext cx="5759042" cy="376713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3489542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8894672-B36B-4FC6-BC5A-35349406682D}"/>
              </a:ext>
            </a:extLst>
          </p:cNvPr>
          <p:cNvPicPr>
            <a:picLocks noChangeAspect="1"/>
          </p:cNvPicPr>
          <p:nvPr/>
        </p:nvPicPr>
        <p:blipFill>
          <a:blip r:embed="rId3"/>
          <a:stretch>
            <a:fillRect/>
          </a:stretch>
        </p:blipFill>
        <p:spPr>
          <a:xfrm>
            <a:off x="643467" y="3644317"/>
            <a:ext cx="3434659" cy="2175933"/>
          </a:xfrm>
          <a:prstGeom prst="rect">
            <a:avLst/>
          </a:prstGeom>
        </p:spPr>
      </p:pic>
      <p:sp>
        <p:nvSpPr>
          <p:cNvPr id="11" name="TextBox 10">
            <a:extLst>
              <a:ext uri="{FF2B5EF4-FFF2-40B4-BE49-F238E27FC236}">
                <a16:creationId xmlns:a16="http://schemas.microsoft.com/office/drawing/2014/main" id="{4CCC21E8-A95C-400C-8AAC-7AECC169F04F}"/>
              </a:ext>
            </a:extLst>
          </p:cNvPr>
          <p:cNvSpPr txBox="1"/>
          <p:nvPr/>
        </p:nvSpPr>
        <p:spPr>
          <a:xfrm>
            <a:off x="717018" y="1175827"/>
            <a:ext cx="3287555" cy="646331"/>
          </a:xfrm>
          <a:prstGeom prst="rect">
            <a:avLst/>
          </a:prstGeom>
          <a:noFill/>
        </p:spPr>
        <p:txBody>
          <a:bodyPr wrap="square" rtlCol="0">
            <a:spAutoFit/>
          </a:bodyPr>
          <a:lstStyle/>
          <a:p>
            <a:r>
              <a:rPr lang="en-US" dirty="0">
                <a:solidFill>
                  <a:srgbClr val="FF0000"/>
                </a:solidFill>
              </a:rPr>
              <a:t>This is a simple sorting for movies depending on its revenue</a:t>
            </a:r>
          </a:p>
        </p:txBody>
      </p:sp>
      <p:pic>
        <p:nvPicPr>
          <p:cNvPr id="12" name="Picture 11" descr="Chart, funnel chart&#10;&#10;Description automatically generated">
            <a:extLst>
              <a:ext uri="{FF2B5EF4-FFF2-40B4-BE49-F238E27FC236}">
                <a16:creationId xmlns:a16="http://schemas.microsoft.com/office/drawing/2014/main" id="{2BC4B856-6E07-42E8-A444-DE2E42C2A587}"/>
              </a:ext>
            </a:extLst>
          </p:cNvPr>
          <p:cNvPicPr>
            <a:picLocks noChangeAspect="1"/>
          </p:cNvPicPr>
          <p:nvPr/>
        </p:nvPicPr>
        <p:blipFill rotWithShape="1">
          <a:blip r:embed="rId4"/>
          <a:srcRect t="7355" r="1" b="11923"/>
          <a:stretch/>
        </p:blipFill>
        <p:spPr>
          <a:xfrm>
            <a:off x="4219945" y="643467"/>
            <a:ext cx="7328587" cy="5571066"/>
          </a:xfrm>
          <a:prstGeom prst="rect">
            <a:avLst/>
          </a:prstGeom>
        </p:spPr>
      </p:pic>
    </p:spTree>
    <p:extLst>
      <p:ext uri="{BB962C8B-B14F-4D97-AF65-F5344CB8AC3E}">
        <p14:creationId xmlns:p14="http://schemas.microsoft.com/office/powerpoint/2010/main" val="4226211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4688F-E3B7-4FDE-9CC7-343FCFC1EE38}"/>
              </a:ext>
            </a:extLst>
          </p:cNvPr>
          <p:cNvPicPr>
            <a:picLocks noChangeAspect="1"/>
          </p:cNvPicPr>
          <p:nvPr/>
        </p:nvPicPr>
        <p:blipFill rotWithShape="1">
          <a:blip r:embed="rId3"/>
          <a:srcRect l="4095" r="25291" b="2"/>
          <a:stretch/>
        </p:blipFill>
        <p:spPr>
          <a:xfrm>
            <a:off x="339957" y="197301"/>
            <a:ext cx="2237600" cy="2464210"/>
          </a:xfrm>
          <a:prstGeom prst="rect">
            <a:avLst/>
          </a:prstGeom>
        </p:spPr>
      </p:pic>
      <p:pic>
        <p:nvPicPr>
          <p:cNvPr id="3" name="Picture 2">
            <a:extLst>
              <a:ext uri="{FF2B5EF4-FFF2-40B4-BE49-F238E27FC236}">
                <a16:creationId xmlns:a16="http://schemas.microsoft.com/office/drawing/2014/main" id="{CBF7E9D7-5F46-4D34-8CE1-E2AC4004B27C}"/>
              </a:ext>
            </a:extLst>
          </p:cNvPr>
          <p:cNvPicPr>
            <a:picLocks noChangeAspect="1"/>
          </p:cNvPicPr>
          <p:nvPr/>
        </p:nvPicPr>
        <p:blipFill rotWithShape="1">
          <a:blip r:embed="rId4"/>
          <a:srcRect l="6710" r="26852" b="3"/>
          <a:stretch/>
        </p:blipFill>
        <p:spPr>
          <a:xfrm>
            <a:off x="2720762" y="197301"/>
            <a:ext cx="2161630" cy="2464210"/>
          </a:xfrm>
          <a:prstGeom prst="rect">
            <a:avLst/>
          </a:prstGeom>
        </p:spPr>
      </p:pic>
      <p:pic>
        <p:nvPicPr>
          <p:cNvPr id="7" name="Picture 6">
            <a:extLst>
              <a:ext uri="{FF2B5EF4-FFF2-40B4-BE49-F238E27FC236}">
                <a16:creationId xmlns:a16="http://schemas.microsoft.com/office/drawing/2014/main" id="{38D76AFB-A802-45AC-B83B-5D5019AC302F}"/>
              </a:ext>
            </a:extLst>
          </p:cNvPr>
          <p:cNvPicPr>
            <a:picLocks noChangeAspect="1"/>
          </p:cNvPicPr>
          <p:nvPr/>
        </p:nvPicPr>
        <p:blipFill rotWithShape="1">
          <a:blip r:embed="rId5"/>
          <a:srcRect t="6348" r="3" b="3"/>
          <a:stretch/>
        </p:blipFill>
        <p:spPr>
          <a:xfrm>
            <a:off x="5257785" y="1136240"/>
            <a:ext cx="6403719" cy="4742828"/>
          </a:xfrm>
          <a:prstGeom prst="rect">
            <a:avLst/>
          </a:prstGeom>
        </p:spPr>
      </p:pic>
      <p:pic>
        <p:nvPicPr>
          <p:cNvPr id="13" name="Picture 12">
            <a:extLst>
              <a:ext uri="{FF2B5EF4-FFF2-40B4-BE49-F238E27FC236}">
                <a16:creationId xmlns:a16="http://schemas.microsoft.com/office/drawing/2014/main" id="{17691C1E-0BC7-4795-9C39-1BF1FEDE897A}"/>
              </a:ext>
            </a:extLst>
          </p:cNvPr>
          <p:cNvPicPr>
            <a:picLocks noChangeAspect="1"/>
          </p:cNvPicPr>
          <p:nvPr/>
        </p:nvPicPr>
        <p:blipFill>
          <a:blip r:embed="rId6"/>
          <a:stretch>
            <a:fillRect/>
          </a:stretch>
        </p:blipFill>
        <p:spPr>
          <a:xfrm>
            <a:off x="339957" y="5125721"/>
            <a:ext cx="4643087" cy="1164672"/>
          </a:xfrm>
          <a:prstGeom prst="rect">
            <a:avLst/>
          </a:prstGeom>
        </p:spPr>
      </p:pic>
      <p:sp>
        <p:nvSpPr>
          <p:cNvPr id="20" name="TextBox 19">
            <a:extLst>
              <a:ext uri="{FF2B5EF4-FFF2-40B4-BE49-F238E27FC236}">
                <a16:creationId xmlns:a16="http://schemas.microsoft.com/office/drawing/2014/main" id="{5F75C7A0-7171-4608-9BD2-0A56C661C943}"/>
              </a:ext>
            </a:extLst>
          </p:cNvPr>
          <p:cNvSpPr txBox="1"/>
          <p:nvPr/>
        </p:nvSpPr>
        <p:spPr>
          <a:xfrm>
            <a:off x="6544724" y="5879068"/>
            <a:ext cx="4515660" cy="369332"/>
          </a:xfrm>
          <a:prstGeom prst="rect">
            <a:avLst/>
          </a:prstGeom>
          <a:noFill/>
        </p:spPr>
        <p:txBody>
          <a:bodyPr wrap="none" rtlCol="0">
            <a:spAutoFit/>
          </a:bodyPr>
          <a:lstStyle/>
          <a:p>
            <a:r>
              <a:rPr lang="en-US" dirty="0">
                <a:solidFill>
                  <a:srgbClr val="FF0000"/>
                </a:solidFill>
              </a:rPr>
              <a:t>Most of movies have rate for 4:6 all over years</a:t>
            </a:r>
          </a:p>
        </p:txBody>
      </p:sp>
      <p:pic>
        <p:nvPicPr>
          <p:cNvPr id="4" name="Picture 3">
            <a:extLst>
              <a:ext uri="{FF2B5EF4-FFF2-40B4-BE49-F238E27FC236}">
                <a16:creationId xmlns:a16="http://schemas.microsoft.com/office/drawing/2014/main" id="{3E8072BC-74A1-4A99-86D6-4595BEBF0103}"/>
              </a:ext>
            </a:extLst>
          </p:cNvPr>
          <p:cNvPicPr>
            <a:picLocks noChangeAspect="1"/>
          </p:cNvPicPr>
          <p:nvPr/>
        </p:nvPicPr>
        <p:blipFill>
          <a:blip r:embed="rId7"/>
          <a:stretch>
            <a:fillRect/>
          </a:stretch>
        </p:blipFill>
        <p:spPr>
          <a:xfrm>
            <a:off x="339957" y="2661511"/>
            <a:ext cx="4542435" cy="2464210"/>
          </a:xfrm>
          <a:prstGeom prst="rect">
            <a:avLst/>
          </a:prstGeom>
        </p:spPr>
      </p:pic>
      <p:sp>
        <p:nvSpPr>
          <p:cNvPr id="9" name="Rectangle 8">
            <a:extLst>
              <a:ext uri="{FF2B5EF4-FFF2-40B4-BE49-F238E27FC236}">
                <a16:creationId xmlns:a16="http://schemas.microsoft.com/office/drawing/2014/main" id="{FE126B72-7093-41B4-9B33-DCEC4A20814B}"/>
              </a:ext>
            </a:extLst>
          </p:cNvPr>
          <p:cNvSpPr/>
          <p:nvPr/>
        </p:nvSpPr>
        <p:spPr>
          <a:xfrm>
            <a:off x="6287944" y="173862"/>
            <a:ext cx="4343400" cy="805070"/>
          </a:xfrm>
          <a:prstGeom prst="rect">
            <a:avLst/>
          </a:prstGeom>
          <a:blipFill>
            <a:blip r:embed="rId8">
              <a:extLst>
                <a:ext uri="{BEBA8EAE-BF5A-486C-A8C5-ECC9F3942E4B}">
                  <a14:imgProps xmlns:a14="http://schemas.microsoft.com/office/drawing/2010/main">
                    <a14:imgLayer r:embed="rId9">
                      <a14:imgEffect>
                        <a14:saturation sat="400000"/>
                      </a14:imgEffect>
                    </a14:imgLayer>
                  </a14:imgProps>
                </a:ext>
              </a:extLst>
            </a:blip>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Geners</a:t>
            </a:r>
            <a:r>
              <a:rPr lang="en-US" dirty="0">
                <a:solidFill>
                  <a:srgbClr val="FF0000"/>
                </a:solidFill>
              </a:rPr>
              <a:t> of movies</a:t>
            </a:r>
          </a:p>
        </p:txBody>
      </p:sp>
    </p:spTree>
    <p:extLst>
      <p:ext uri="{BB962C8B-B14F-4D97-AF65-F5344CB8AC3E}">
        <p14:creationId xmlns:p14="http://schemas.microsoft.com/office/powerpoint/2010/main" val="660930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35498ED-6CF0-4D48-855A-7E7FF0F0242F}"/>
              </a:ext>
            </a:extLst>
          </p:cNvPr>
          <p:cNvSpPr txBox="1"/>
          <p:nvPr/>
        </p:nvSpPr>
        <p:spPr>
          <a:xfrm>
            <a:off x="2520094" y="3440972"/>
            <a:ext cx="4385531" cy="985307"/>
          </a:xfrm>
          <a:prstGeom prst="rect">
            <a:avLst/>
          </a:prstGeom>
          <a:noFill/>
          <a:ln>
            <a:solidFill>
              <a:schemeClr val="tx1"/>
            </a:solidFill>
          </a:ln>
        </p:spPr>
        <p:txBody>
          <a:bodyPr vert="horz" lIns="91440" tIns="45720" rIns="91440" bIns="45720" rtlCol="0" anchor="ctr">
            <a:normAutofit/>
          </a:bodyPr>
          <a:lstStyle/>
          <a:p>
            <a:pPr defTabSz="914400">
              <a:lnSpc>
                <a:spcPct val="85000"/>
              </a:lnSpc>
              <a:spcBef>
                <a:spcPct val="0"/>
              </a:spcBef>
              <a:spcAft>
                <a:spcPts val="600"/>
              </a:spcAft>
            </a:pPr>
            <a:r>
              <a:rPr lang="en-US" sz="2000" spc="-120" dirty="0">
                <a:latin typeface="Calibri Light" panose="020F0302020204030204" pitchFamily="34" charset="0"/>
                <a:ea typeface="+mj-ea"/>
                <a:cs typeface="Calibri Light" panose="020F0302020204030204" pitchFamily="34" charset="0"/>
              </a:rPr>
              <a:t>we can see here a movie like avatar pays not that much on budget and get the highest revenue which reflected on its rate</a:t>
            </a:r>
          </a:p>
        </p:txBody>
      </p:sp>
      <p:pic>
        <p:nvPicPr>
          <p:cNvPr id="3" name="Picture 2" descr="Chart, radar chart&#10;&#10;Description automatically generated">
            <a:extLst>
              <a:ext uri="{FF2B5EF4-FFF2-40B4-BE49-F238E27FC236}">
                <a16:creationId xmlns:a16="http://schemas.microsoft.com/office/drawing/2014/main" id="{A2726C5F-54C5-455B-B10D-4F6FAB37C7C7}"/>
              </a:ext>
            </a:extLst>
          </p:cNvPr>
          <p:cNvPicPr>
            <a:picLocks noChangeAspect="1"/>
          </p:cNvPicPr>
          <p:nvPr/>
        </p:nvPicPr>
        <p:blipFill rotWithShape="1">
          <a:blip r:embed="rId3"/>
          <a:srcRect l="26837" r="18351" b="3"/>
          <a:stretch/>
        </p:blipFill>
        <p:spPr>
          <a:xfrm>
            <a:off x="753768" y="2914864"/>
            <a:ext cx="1727160" cy="1961093"/>
          </a:xfrm>
          <a:prstGeom prst="rect">
            <a:avLst/>
          </a:prstGeom>
        </p:spPr>
      </p:pic>
      <p:pic>
        <p:nvPicPr>
          <p:cNvPr id="9" name="Picture 8">
            <a:extLst>
              <a:ext uri="{FF2B5EF4-FFF2-40B4-BE49-F238E27FC236}">
                <a16:creationId xmlns:a16="http://schemas.microsoft.com/office/drawing/2014/main" id="{49BBCB3E-673A-42FF-ACBB-2CF4BB10D57C}"/>
              </a:ext>
            </a:extLst>
          </p:cNvPr>
          <p:cNvPicPr>
            <a:picLocks noChangeAspect="1"/>
          </p:cNvPicPr>
          <p:nvPr/>
        </p:nvPicPr>
        <p:blipFill>
          <a:blip r:embed="rId4"/>
          <a:stretch>
            <a:fillRect/>
          </a:stretch>
        </p:blipFill>
        <p:spPr>
          <a:xfrm>
            <a:off x="2977117" y="4875957"/>
            <a:ext cx="3014513" cy="1982043"/>
          </a:xfrm>
          <a:prstGeom prst="rect">
            <a:avLst/>
          </a:prstGeom>
        </p:spPr>
      </p:pic>
      <p:sp>
        <p:nvSpPr>
          <p:cNvPr id="23" name="TextBox 22">
            <a:extLst>
              <a:ext uri="{FF2B5EF4-FFF2-40B4-BE49-F238E27FC236}">
                <a16:creationId xmlns:a16="http://schemas.microsoft.com/office/drawing/2014/main" id="{1FA86F00-D7E3-4452-824E-F185A3A65105}"/>
              </a:ext>
            </a:extLst>
          </p:cNvPr>
          <p:cNvSpPr txBox="1"/>
          <p:nvPr/>
        </p:nvSpPr>
        <p:spPr>
          <a:xfrm>
            <a:off x="2519713" y="1268179"/>
            <a:ext cx="4385912" cy="1109980"/>
          </a:xfrm>
          <a:prstGeom prst="rect">
            <a:avLst/>
          </a:prstGeom>
          <a:noFill/>
          <a:ln>
            <a:solidFill>
              <a:schemeClr val="tx1"/>
            </a:solidFill>
          </a:ln>
        </p:spPr>
        <p:txBody>
          <a:bodyPr vert="horz" lIns="91440" tIns="45720" rIns="91440" bIns="45720" rtlCol="0">
            <a:normAutofit fontScale="85000" lnSpcReduction="10000"/>
          </a:bodyPr>
          <a:lstStyle/>
          <a:p>
            <a:pPr defTabSz="914400">
              <a:lnSpc>
                <a:spcPct val="85000"/>
              </a:lnSpc>
              <a:spcAft>
                <a:spcPts val="600"/>
              </a:spcAft>
            </a:pPr>
            <a:r>
              <a:rPr lang="en-US" dirty="0"/>
              <a:t>But a movie like one direction </a:t>
            </a:r>
            <a:r>
              <a:rPr lang="en-US" dirty="0" err="1"/>
              <a:t>payed</a:t>
            </a:r>
            <a:r>
              <a:rPr lang="en-US" dirty="0"/>
              <a:t> </a:t>
            </a:r>
            <a:r>
              <a:rPr lang="en-US" dirty="0" err="1"/>
              <a:t>mormal</a:t>
            </a:r>
            <a:r>
              <a:rPr lang="en-US" dirty="0"/>
              <a:t> budget and got so low revenue and got the highest </a:t>
            </a:r>
            <a:r>
              <a:rPr lang="en-US" dirty="0" err="1"/>
              <a:t>vote_average</a:t>
            </a:r>
            <a:r>
              <a:rPr lang="en-US" dirty="0"/>
              <a:t> which commit our analysis that budget is near to revenue whatever it’s lower or higher and </a:t>
            </a:r>
            <a:r>
              <a:rPr lang="en-US" dirty="0" err="1"/>
              <a:t>vote_average</a:t>
            </a:r>
            <a:r>
              <a:rPr lang="en-US" dirty="0"/>
              <a:t> is independent from both</a:t>
            </a:r>
          </a:p>
        </p:txBody>
      </p:sp>
      <p:pic>
        <p:nvPicPr>
          <p:cNvPr id="24" name="Picture 23" descr="Chart, radar chart&#10;&#10;Description automatically generated">
            <a:extLst>
              <a:ext uri="{FF2B5EF4-FFF2-40B4-BE49-F238E27FC236}">
                <a16:creationId xmlns:a16="http://schemas.microsoft.com/office/drawing/2014/main" id="{165BD1A9-7D9A-4A9E-A133-D486E20CE6EA}"/>
              </a:ext>
            </a:extLst>
          </p:cNvPr>
          <p:cNvPicPr>
            <a:picLocks noChangeAspect="1"/>
          </p:cNvPicPr>
          <p:nvPr/>
        </p:nvPicPr>
        <p:blipFill rotWithShape="1">
          <a:blip r:embed="rId5"/>
          <a:srcRect l="31990" r="12923" b="3"/>
          <a:stretch/>
        </p:blipFill>
        <p:spPr>
          <a:xfrm>
            <a:off x="749435" y="740993"/>
            <a:ext cx="1735826" cy="1961093"/>
          </a:xfrm>
          <a:prstGeom prst="rect">
            <a:avLst/>
          </a:prstGeom>
        </p:spPr>
      </p:pic>
      <p:sp>
        <p:nvSpPr>
          <p:cNvPr id="7" name="Rectangle 6">
            <a:extLst>
              <a:ext uri="{FF2B5EF4-FFF2-40B4-BE49-F238E27FC236}">
                <a16:creationId xmlns:a16="http://schemas.microsoft.com/office/drawing/2014/main" id="{775C0E2D-D81A-479B-8BC9-19F1561FCEAE}"/>
              </a:ext>
            </a:extLst>
          </p:cNvPr>
          <p:cNvSpPr/>
          <p:nvPr/>
        </p:nvSpPr>
        <p:spPr>
          <a:xfrm>
            <a:off x="7413490" y="2299551"/>
            <a:ext cx="4343400" cy="805070"/>
          </a:xfrm>
          <a:prstGeom prst="rect">
            <a:avLst/>
          </a:prstGeom>
          <a:blipFill>
            <a:blip r:embed="rId6">
              <a:extLst>
                <a:ext uri="{BEBA8EAE-BF5A-486C-A8C5-ECC9F3942E4B}">
                  <a14:imgProps xmlns:a14="http://schemas.microsoft.com/office/drawing/2010/main">
                    <a14:imgLayer r:embed="rId7">
                      <a14:imgEffect>
                        <a14:saturation sat="400000"/>
                      </a14:imgEffect>
                    </a14:imgLayer>
                  </a14:imgProps>
                </a:ext>
              </a:extLst>
            </a:blip>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samples</a:t>
            </a:r>
          </a:p>
        </p:txBody>
      </p:sp>
    </p:spTree>
    <p:extLst>
      <p:ext uri="{BB962C8B-B14F-4D97-AF65-F5344CB8AC3E}">
        <p14:creationId xmlns:p14="http://schemas.microsoft.com/office/powerpoint/2010/main" val="103453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7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92073-A3A1-4EA3-A9C5-8EFF4BB57FB5}"/>
              </a:ext>
            </a:extLst>
          </p:cNvPr>
          <p:cNvSpPr/>
          <p:nvPr/>
        </p:nvSpPr>
        <p:spPr>
          <a:xfrm>
            <a:off x="6538527" y="2613392"/>
            <a:ext cx="5281998" cy="1631216"/>
          </a:xfrm>
          <a:prstGeom prst="rect">
            <a:avLst/>
          </a:prstGeom>
          <a:noFill/>
        </p:spPr>
        <p:txBody>
          <a:bodyPr wrap="square" lIns="91440" tIns="45720" rIns="91440" bIns="45720">
            <a:spAutoFit/>
          </a:bodyPr>
          <a:lstStyle/>
          <a:p>
            <a:pPr algn="ctr"/>
            <a:r>
              <a:rPr lang="en-GB" sz="2000" b="0" cap="none" spc="0" dirty="0">
                <a:ln w="0"/>
                <a:solidFill>
                  <a:srgbClr val="002060"/>
                </a:solidFill>
                <a:effectLst>
                  <a:outerShdw blurRad="38100" dist="19050" dir="2700000" algn="tl" rotWithShape="0">
                    <a:schemeClr val="dk1">
                      <a:alpha val="40000"/>
                    </a:schemeClr>
                  </a:outerShdw>
                </a:effectLst>
              </a:rPr>
              <a:t>There is a direct relationship (increasing)  between the budget and revenue</a:t>
            </a:r>
            <a:r>
              <a:rPr lang="en-GB" sz="2000" dirty="0">
                <a:ln w="0"/>
                <a:solidFill>
                  <a:srgbClr val="002060"/>
                </a:solidFill>
                <a:effectLst>
                  <a:outerShdw blurRad="38100" dist="19050" dir="2700000" algn="tl" rotWithShape="0">
                    <a:schemeClr val="dk1">
                      <a:alpha val="40000"/>
                    </a:schemeClr>
                  </a:outerShdw>
                </a:effectLst>
              </a:rPr>
              <a:t>. </a:t>
            </a:r>
            <a:r>
              <a:rPr lang="en-GB" sz="2000" b="0" cap="none" spc="0" dirty="0">
                <a:ln w="0"/>
                <a:solidFill>
                  <a:srgbClr val="002060"/>
                </a:solidFill>
                <a:effectLst>
                  <a:outerShdw blurRad="38100" dist="19050" dir="2700000" algn="tl" rotWithShape="0">
                    <a:schemeClr val="dk1">
                      <a:alpha val="40000"/>
                    </a:schemeClr>
                  </a:outerShdw>
                </a:effectLst>
              </a:rPr>
              <a:t>When adding the </a:t>
            </a:r>
            <a:r>
              <a:rPr lang="en-GB" sz="2000" b="0" cap="none" spc="0" dirty="0" err="1">
                <a:ln w="0"/>
                <a:solidFill>
                  <a:srgbClr val="002060"/>
                </a:solidFill>
                <a:effectLst>
                  <a:outerShdw blurRad="38100" dist="19050" dir="2700000" algn="tl" rotWithShape="0">
                    <a:schemeClr val="dk1">
                      <a:alpha val="40000"/>
                    </a:schemeClr>
                  </a:outerShdw>
                </a:effectLst>
              </a:rPr>
              <a:t>vote_average</a:t>
            </a:r>
            <a:r>
              <a:rPr lang="en-GB" sz="2000" b="0" cap="none" spc="0" dirty="0">
                <a:ln w="0"/>
                <a:solidFill>
                  <a:srgbClr val="002060"/>
                </a:solidFill>
                <a:effectLst>
                  <a:outerShdw blurRad="38100" dist="19050" dir="2700000" algn="tl" rotWithShape="0">
                    <a:schemeClr val="dk1">
                      <a:alpha val="40000"/>
                    </a:schemeClr>
                  </a:outerShdw>
                </a:effectLst>
              </a:rPr>
              <a:t> to this relationship, it has been observed that most revenue comes with the most budget.</a:t>
            </a:r>
            <a:endParaRPr lang="en-US" sz="2000" b="0" cap="none" spc="0" dirty="0">
              <a:ln w="0"/>
              <a:solidFill>
                <a:srgbClr val="002060"/>
              </a:solidFill>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03259742-9DC0-4B84-B73F-CD7A3582C93B}"/>
              </a:ext>
            </a:extLst>
          </p:cNvPr>
          <p:cNvPicPr>
            <a:picLocks noChangeAspect="1"/>
          </p:cNvPicPr>
          <p:nvPr/>
        </p:nvPicPr>
        <p:blipFill>
          <a:blip r:embed="rId2"/>
          <a:stretch>
            <a:fillRect/>
          </a:stretch>
        </p:blipFill>
        <p:spPr>
          <a:xfrm>
            <a:off x="-1" y="1631217"/>
            <a:ext cx="6521749" cy="5226783"/>
          </a:xfrm>
          <a:prstGeom prst="rect">
            <a:avLst/>
          </a:prstGeom>
        </p:spPr>
      </p:pic>
      <p:pic>
        <p:nvPicPr>
          <p:cNvPr id="6" name="Picture 5">
            <a:extLst>
              <a:ext uri="{FF2B5EF4-FFF2-40B4-BE49-F238E27FC236}">
                <a16:creationId xmlns:a16="http://schemas.microsoft.com/office/drawing/2014/main" id="{C478F5FC-7EDF-4D7A-8073-B2E6C8D43B81}"/>
              </a:ext>
            </a:extLst>
          </p:cNvPr>
          <p:cNvPicPr>
            <a:picLocks noChangeAspect="1"/>
          </p:cNvPicPr>
          <p:nvPr/>
        </p:nvPicPr>
        <p:blipFill>
          <a:blip r:embed="rId3"/>
          <a:stretch>
            <a:fillRect/>
          </a:stretch>
        </p:blipFill>
        <p:spPr>
          <a:xfrm>
            <a:off x="-32434" y="1"/>
            <a:ext cx="6570962" cy="1631216"/>
          </a:xfrm>
          <a:prstGeom prst="rect">
            <a:avLst/>
          </a:prstGeom>
        </p:spPr>
      </p:pic>
      <p:sp>
        <p:nvSpPr>
          <p:cNvPr id="13" name="Rectangle 12">
            <a:extLst>
              <a:ext uri="{FF2B5EF4-FFF2-40B4-BE49-F238E27FC236}">
                <a16:creationId xmlns:a16="http://schemas.microsoft.com/office/drawing/2014/main" id="{30EFE0C7-71C4-4DF6-979D-F0F0345A98D1}"/>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Budget &amp; revenue Relationship</a:t>
            </a:r>
            <a:endParaRPr lang="en-US" dirty="0">
              <a:effectLst/>
            </a:endParaRPr>
          </a:p>
        </p:txBody>
      </p:sp>
    </p:spTree>
    <p:extLst>
      <p:ext uri="{BB962C8B-B14F-4D97-AF65-F5344CB8AC3E}">
        <p14:creationId xmlns:p14="http://schemas.microsoft.com/office/powerpoint/2010/main" val="1377276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0">
              <a:schemeClr val="accent1">
                <a:lumMod val="45000"/>
                <a:lumOff val="55000"/>
              </a:schemeClr>
            </a:gs>
            <a:gs pos="74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7956F-00FA-4E0A-9573-CF87E8735EA2}"/>
              </a:ext>
            </a:extLst>
          </p:cNvPr>
          <p:cNvSpPr/>
          <p:nvPr/>
        </p:nvSpPr>
        <p:spPr>
          <a:xfrm>
            <a:off x="6538527" y="2613392"/>
            <a:ext cx="5281998" cy="1015663"/>
          </a:xfrm>
          <a:prstGeom prst="rect">
            <a:avLst/>
          </a:prstGeom>
          <a:noFill/>
        </p:spPr>
        <p:txBody>
          <a:bodyPr wrap="square" lIns="91440" tIns="45720" rIns="91440" bIns="45720">
            <a:spAutoFit/>
          </a:bodyPr>
          <a:lstStyle/>
          <a:p>
            <a:pPr algn="ctr"/>
            <a:r>
              <a:rPr lang="en-GB" sz="2000" b="0" cap="none" spc="0" dirty="0">
                <a:ln w="0"/>
                <a:solidFill>
                  <a:srgbClr val="002060"/>
                </a:solidFill>
                <a:effectLst>
                  <a:outerShdw blurRad="38100" dist="19050" dir="2700000" algn="tl" rotWithShape="0">
                    <a:schemeClr val="dk1">
                      <a:alpha val="40000"/>
                    </a:schemeClr>
                  </a:outerShdw>
                </a:effectLst>
              </a:rPr>
              <a:t>As we see here, when vote average increase independently each sector increases too and runtime also make it widder</a:t>
            </a:r>
            <a:endParaRPr lang="en-US" sz="2000" b="0" cap="none" spc="0" dirty="0">
              <a:ln w="0"/>
              <a:solidFill>
                <a:srgbClr val="002060"/>
              </a:solidFill>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E7730676-55A5-472D-A40C-A98C6155771E}"/>
              </a:ext>
            </a:extLst>
          </p:cNvPr>
          <p:cNvPicPr>
            <a:picLocks noChangeAspect="1"/>
          </p:cNvPicPr>
          <p:nvPr/>
        </p:nvPicPr>
        <p:blipFill>
          <a:blip r:embed="rId2"/>
          <a:stretch>
            <a:fillRect/>
          </a:stretch>
        </p:blipFill>
        <p:spPr>
          <a:xfrm>
            <a:off x="-1" y="1933845"/>
            <a:ext cx="6508045" cy="4924155"/>
          </a:xfrm>
          <a:prstGeom prst="rect">
            <a:avLst/>
          </a:prstGeom>
        </p:spPr>
      </p:pic>
      <p:pic>
        <p:nvPicPr>
          <p:cNvPr id="13" name="Picture 12">
            <a:extLst>
              <a:ext uri="{FF2B5EF4-FFF2-40B4-BE49-F238E27FC236}">
                <a16:creationId xmlns:a16="http://schemas.microsoft.com/office/drawing/2014/main" id="{FA205C94-16B9-4204-8491-4B95846258BE}"/>
              </a:ext>
            </a:extLst>
          </p:cNvPr>
          <p:cNvPicPr>
            <a:picLocks noChangeAspect="1"/>
          </p:cNvPicPr>
          <p:nvPr/>
        </p:nvPicPr>
        <p:blipFill>
          <a:blip r:embed="rId3"/>
          <a:stretch>
            <a:fillRect/>
          </a:stretch>
        </p:blipFill>
        <p:spPr>
          <a:xfrm>
            <a:off x="1" y="0"/>
            <a:ext cx="6508044" cy="1940732"/>
          </a:xfrm>
          <a:prstGeom prst="rect">
            <a:avLst/>
          </a:prstGeom>
        </p:spPr>
      </p:pic>
      <p:sp>
        <p:nvSpPr>
          <p:cNvPr id="14" name="Rectangle 13">
            <a:extLst>
              <a:ext uri="{FF2B5EF4-FFF2-40B4-BE49-F238E27FC236}">
                <a16:creationId xmlns:a16="http://schemas.microsoft.com/office/drawing/2014/main" id="{C9F14BF5-BEC4-47FE-87BC-4C36A1A6CFCF}"/>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THE DATA</a:t>
            </a:r>
          </a:p>
        </p:txBody>
      </p:sp>
    </p:spTree>
    <p:extLst>
      <p:ext uri="{BB962C8B-B14F-4D97-AF65-F5344CB8AC3E}">
        <p14:creationId xmlns:p14="http://schemas.microsoft.com/office/powerpoint/2010/main" val="941661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992</TotalTime>
  <Words>822</Words>
  <Application>Microsoft Office PowerPoint</Application>
  <PresentationFormat>Widescreen</PresentationFormat>
  <Paragraphs>51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Data visualization project</vt:lpstr>
      <vt:lpstr>PowerPoint Presentation</vt:lpstr>
      <vt:lpstr>In this analysis we are looking for unexpected case or visual for our data we all know that it’s normal when you pay more revenue the better the movie will be and the more it will gain revenue, it’s expected, so far, we are looking in this report for unexpected relation make our data more obvious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project</dc:title>
  <dc:creator>Mohamed Hassan</dc:creator>
  <cp:lastModifiedBy>Mohamed Khaled</cp:lastModifiedBy>
  <cp:revision>36</cp:revision>
  <dcterms:created xsi:type="dcterms:W3CDTF">2021-12-26T11:57:11Z</dcterms:created>
  <dcterms:modified xsi:type="dcterms:W3CDTF">2022-01-07T09:35:09Z</dcterms:modified>
</cp:coreProperties>
</file>